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ebp" ContentType="image/pn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61" r:id="rId3"/>
    <p:sldId id="284" r:id="rId4"/>
    <p:sldId id="285" r:id="rId5"/>
    <p:sldId id="295" r:id="rId6"/>
    <p:sldId id="316" r:id="rId7"/>
    <p:sldId id="274" r:id="rId8"/>
    <p:sldId id="296" r:id="rId9"/>
    <p:sldId id="297" r:id="rId10"/>
    <p:sldId id="262" r:id="rId11"/>
    <p:sldId id="264" r:id="rId12"/>
    <p:sldId id="268" r:id="rId13"/>
    <p:sldId id="317" r:id="rId14"/>
    <p:sldId id="298" r:id="rId15"/>
    <p:sldId id="271" r:id="rId16"/>
    <p:sldId id="299" r:id="rId17"/>
    <p:sldId id="300" r:id="rId18"/>
    <p:sldId id="270" r:id="rId19"/>
    <p:sldId id="301" r:id="rId20"/>
    <p:sldId id="302" r:id="rId21"/>
    <p:sldId id="304" r:id="rId22"/>
    <p:sldId id="303" r:id="rId23"/>
    <p:sldId id="307" r:id="rId24"/>
    <p:sldId id="308" r:id="rId25"/>
    <p:sldId id="309" r:id="rId26"/>
    <p:sldId id="310" r:id="rId27"/>
    <p:sldId id="311" r:id="rId28"/>
    <p:sldId id="312" r:id="rId29"/>
    <p:sldId id="313" r:id="rId30"/>
    <p:sldId id="314" r:id="rId31"/>
    <p:sldId id="315" r:id="rId32"/>
    <p:sldId id="31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B049"/>
    <a:srgbClr val="55702E"/>
    <a:srgbClr val="525B88"/>
    <a:srgbClr val="DFF5CE"/>
    <a:srgbClr val="DEE2FC"/>
    <a:srgbClr val="ABABAB"/>
    <a:srgbClr val="E6E6E6"/>
    <a:srgbClr val="E1F7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616" autoAdjust="0"/>
  </p:normalViewPr>
  <p:slideViewPr>
    <p:cSldViewPr snapToGrid="0">
      <p:cViewPr>
        <p:scale>
          <a:sx n="66" d="100"/>
          <a:sy n="66" d="100"/>
        </p:scale>
        <p:origin x="1253"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064A73-2726-4881-9F95-30DB3C944BA6}"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E13A4-9531-4B57-9D65-9509BEEBC832}" type="slidenum">
              <a:rPr lang="en-US" smtClean="0"/>
              <a:t>‹#›</a:t>
            </a:fld>
            <a:endParaRPr lang="en-US"/>
          </a:p>
        </p:txBody>
      </p:sp>
    </p:spTree>
    <p:extLst>
      <p:ext uri="{BB962C8B-B14F-4D97-AF65-F5344CB8AC3E}">
        <p14:creationId xmlns:p14="http://schemas.microsoft.com/office/powerpoint/2010/main" val="1129604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https://unsplash.com/photos/PhYq704ffdA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E13A4-9531-4B57-9D65-9509BEEBC8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42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4E13A4-9531-4B57-9D65-9509BEEBC832}" type="slidenum">
              <a:rPr lang="en-US" smtClean="0"/>
              <a:t>19</a:t>
            </a:fld>
            <a:endParaRPr lang="en-US"/>
          </a:p>
        </p:txBody>
      </p:sp>
    </p:spTree>
    <p:extLst>
      <p:ext uri="{BB962C8B-B14F-4D97-AF65-F5344CB8AC3E}">
        <p14:creationId xmlns:p14="http://schemas.microsoft.com/office/powerpoint/2010/main" val="3847038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4E13A4-9531-4B57-9D65-9509BEEBC832}" type="slidenum">
              <a:rPr lang="en-US" smtClean="0"/>
              <a:t>27</a:t>
            </a:fld>
            <a:endParaRPr lang="en-US"/>
          </a:p>
        </p:txBody>
      </p:sp>
    </p:spTree>
    <p:extLst>
      <p:ext uri="{BB962C8B-B14F-4D97-AF65-F5344CB8AC3E}">
        <p14:creationId xmlns:p14="http://schemas.microsoft.com/office/powerpoint/2010/main" val="1092250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06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41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4E13A4-9531-4B57-9D65-9509BEEBC832}" type="slidenum">
              <a:rPr lang="en-US" smtClean="0"/>
              <a:t>10</a:t>
            </a:fld>
            <a:endParaRPr lang="en-US"/>
          </a:p>
        </p:txBody>
      </p:sp>
    </p:spTree>
    <p:extLst>
      <p:ext uri="{BB962C8B-B14F-4D97-AF65-F5344CB8AC3E}">
        <p14:creationId xmlns:p14="http://schemas.microsoft.com/office/powerpoint/2010/main" val="3461887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4E13A4-9531-4B57-9D65-9509BEEBC832}" type="slidenum">
              <a:rPr lang="en-US" smtClean="0"/>
              <a:t>11</a:t>
            </a:fld>
            <a:endParaRPr lang="en-US"/>
          </a:p>
        </p:txBody>
      </p:sp>
    </p:spTree>
    <p:extLst>
      <p:ext uri="{BB962C8B-B14F-4D97-AF65-F5344CB8AC3E}">
        <p14:creationId xmlns:p14="http://schemas.microsoft.com/office/powerpoint/2010/main" val="403280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4E13A4-9531-4B57-9D65-9509BEEBC832}" type="slidenum">
              <a:rPr lang="en-US" smtClean="0"/>
              <a:t>12</a:t>
            </a:fld>
            <a:endParaRPr lang="en-US"/>
          </a:p>
        </p:txBody>
      </p:sp>
    </p:spTree>
    <p:extLst>
      <p:ext uri="{BB962C8B-B14F-4D97-AF65-F5344CB8AC3E}">
        <p14:creationId xmlns:p14="http://schemas.microsoft.com/office/powerpoint/2010/main" val="2163503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4E13A4-9531-4B57-9D65-9509BEEBC832}" type="slidenum">
              <a:rPr lang="en-US" smtClean="0"/>
              <a:t>13</a:t>
            </a:fld>
            <a:endParaRPr lang="en-US"/>
          </a:p>
        </p:txBody>
      </p:sp>
    </p:spTree>
    <p:extLst>
      <p:ext uri="{BB962C8B-B14F-4D97-AF65-F5344CB8AC3E}">
        <p14:creationId xmlns:p14="http://schemas.microsoft.com/office/powerpoint/2010/main" val="395182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4E13A4-9531-4B57-9D65-9509BEEBC832}" type="slidenum">
              <a:rPr lang="en-US" smtClean="0"/>
              <a:t>16</a:t>
            </a:fld>
            <a:endParaRPr lang="en-US"/>
          </a:p>
        </p:txBody>
      </p:sp>
    </p:spTree>
    <p:extLst>
      <p:ext uri="{BB962C8B-B14F-4D97-AF65-F5344CB8AC3E}">
        <p14:creationId xmlns:p14="http://schemas.microsoft.com/office/powerpoint/2010/main" val="745794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92177-460E-0A2E-AE5A-82E5697612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3CE90E-8EBA-2D52-3F9D-E1B6343D2D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309D9B-A8CC-F1F2-384B-75829118249E}"/>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5" name="Footer Placeholder 4">
            <a:extLst>
              <a:ext uri="{FF2B5EF4-FFF2-40B4-BE49-F238E27FC236}">
                <a16:creationId xmlns:a16="http://schemas.microsoft.com/office/drawing/2014/main" id="{20288A9C-3D75-4DEF-9C4A-213538D48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A3515-ABEC-C7CB-CF5F-281750C5CC2E}"/>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229756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D270-3AF6-8E31-8A9A-69D4743803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3A113-D123-0F1B-0592-BB71D246D7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D5107-4BA6-2319-FB2F-88B18F120551}"/>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5" name="Footer Placeholder 4">
            <a:extLst>
              <a:ext uri="{FF2B5EF4-FFF2-40B4-BE49-F238E27FC236}">
                <a16:creationId xmlns:a16="http://schemas.microsoft.com/office/drawing/2014/main" id="{65EFE2C9-1B45-9C8C-ED49-310948BBA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343C0-E95C-9470-FB0C-F1A1D4E2C91E}"/>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148979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2AF098-3F5D-C33F-2814-8E1C4ACAB7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9E4CAC-BD1E-A6CD-BA40-859EA41391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F831B-D78E-68F8-2087-AFF1FA598AF3}"/>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5" name="Footer Placeholder 4">
            <a:extLst>
              <a:ext uri="{FF2B5EF4-FFF2-40B4-BE49-F238E27FC236}">
                <a16:creationId xmlns:a16="http://schemas.microsoft.com/office/drawing/2014/main" id="{4C88C106-D626-FAC9-8675-A09983D65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C3025-7F07-64C7-0C2A-8E02B1E43E66}"/>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287091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07B1E-6427-4C34-9A89-1E8A6754B707}"/>
              </a:ext>
            </a:extLst>
          </p:cNvPr>
          <p:cNvSpPr>
            <a:spLocks noGrp="1"/>
          </p:cNvSpPr>
          <p:nvPr>
            <p:ph type="dt" sz="half" idx="10"/>
          </p:nvPr>
        </p:nvSpPr>
        <p:spPr/>
        <p:txBody>
          <a:bodyPr/>
          <a:lstStyle/>
          <a:p>
            <a:fld id="{3F32A01C-61EC-4D49-878D-066848BDDCD0}" type="datetimeFigureOut">
              <a:rPr lang="en-ID" smtClean="0"/>
              <a:t>20/03/2025</a:t>
            </a:fld>
            <a:endParaRPr lang="en-ID"/>
          </a:p>
        </p:txBody>
      </p:sp>
      <p:sp>
        <p:nvSpPr>
          <p:cNvPr id="3" name="Footer Placeholder 2">
            <a:extLst>
              <a:ext uri="{FF2B5EF4-FFF2-40B4-BE49-F238E27FC236}">
                <a16:creationId xmlns:a16="http://schemas.microsoft.com/office/drawing/2014/main" id="{305E90D4-8C75-4436-BFAA-F71273A4FE8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8A2F622D-A25F-4DC1-9B66-12C9945E4568}"/>
              </a:ext>
            </a:extLst>
          </p:cNvPr>
          <p:cNvSpPr>
            <a:spLocks noGrp="1"/>
          </p:cNvSpPr>
          <p:nvPr>
            <p:ph type="sldNum" sz="quarter" idx="12"/>
          </p:nvPr>
        </p:nvSpPr>
        <p:spPr/>
        <p:txBody>
          <a:bodyPr/>
          <a:lstStyle/>
          <a:p>
            <a:fld id="{DDB828C7-9901-42AB-BCDB-95692AF75EFB}" type="slidenum">
              <a:rPr lang="en-ID" smtClean="0"/>
              <a:t>‹#›</a:t>
            </a:fld>
            <a:endParaRPr lang="en-ID"/>
          </a:p>
        </p:txBody>
      </p:sp>
    </p:spTree>
    <p:extLst>
      <p:ext uri="{BB962C8B-B14F-4D97-AF65-F5344CB8AC3E}">
        <p14:creationId xmlns:p14="http://schemas.microsoft.com/office/powerpoint/2010/main" val="3379610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7D1D4DD3-678E-4AFD-A40F-E4DACEA77179}" type="datetime1">
              <a:rPr lang="en-US" smtClean="0"/>
              <a:t>3/20/2025</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7" name="Rectangle 16">
            <a:extLst>
              <a:ext uri="{FF2B5EF4-FFF2-40B4-BE49-F238E27FC236}">
                <a16:creationId xmlns:a16="http://schemas.microsoft.com/office/drawing/2014/main" id="{940D0FF3-A2B2-493D-8FE0-A9B0D0F67B95}"/>
              </a:ext>
            </a:extLst>
          </p:cNvPr>
          <p:cNvSpPr/>
          <p:nvPr userDrawn="1"/>
        </p:nvSpPr>
        <p:spPr>
          <a:xfrm>
            <a:off x="10223500" y="6356350"/>
            <a:ext cx="1968500" cy="5016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DBED446B-6B6E-4F72-A142-4F2CFE0B7463}"/>
              </a:ext>
            </a:extLst>
          </p:cNvPr>
          <p:cNvSpPr/>
          <p:nvPr userDrawn="1"/>
        </p:nvSpPr>
        <p:spPr>
          <a:xfrm>
            <a:off x="215900" y="196850"/>
            <a:ext cx="11760200" cy="64643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Rectangle 18">
            <a:extLst>
              <a:ext uri="{FF2B5EF4-FFF2-40B4-BE49-F238E27FC236}">
                <a16:creationId xmlns:a16="http://schemas.microsoft.com/office/drawing/2014/main" id="{D2179AD8-EB94-48B9-85DE-CEB8A1CAEB16}"/>
              </a:ext>
            </a:extLst>
          </p:cNvPr>
          <p:cNvSpPr/>
          <p:nvPr userDrawn="1"/>
        </p:nvSpPr>
        <p:spPr>
          <a:xfrm>
            <a:off x="584200" y="0"/>
            <a:ext cx="292100" cy="1206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032855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767B-E6C6-1D4A-099A-27DC6A9EF9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358E6-C390-E001-AE36-CF6DFDFC87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BCE6F9B-300F-5EA7-5BA9-4786195DECEE}"/>
              </a:ext>
            </a:extLst>
          </p:cNvPr>
          <p:cNvSpPr>
            <a:spLocks noGrp="1"/>
          </p:cNvSpPr>
          <p:nvPr>
            <p:ph type="sldNum" sz="quarter" idx="12"/>
          </p:nvPr>
        </p:nvSpPr>
        <p:spPr>
          <a:xfrm>
            <a:off x="5622926" y="6483673"/>
            <a:ext cx="722370" cy="365125"/>
          </a:xfrm>
        </p:spPr>
        <p:txBody>
          <a:bodyPr/>
          <a:lstStyle>
            <a:lvl1pPr algn="ctr">
              <a:defRPr>
                <a:solidFill>
                  <a:schemeClr val="bg1"/>
                </a:solidFill>
                <a:latin typeface="Segoe UI" panose="020B0502040204020203" pitchFamily="34" charset="0"/>
                <a:cs typeface="Segoe UI" panose="020B0502040204020203" pitchFamily="34" charset="0"/>
              </a:defRPr>
            </a:lvl1pPr>
          </a:lstStyle>
          <a:p>
            <a:fld id="{79051C4B-4214-4092-94E6-36721015CADC}" type="slidenum">
              <a:rPr lang="en-US" smtClean="0"/>
              <a:pPr/>
              <a:t>‹#›</a:t>
            </a:fld>
            <a:endParaRPr lang="en-US"/>
          </a:p>
        </p:txBody>
      </p:sp>
      <p:sp>
        <p:nvSpPr>
          <p:cNvPr id="7" name="Rectangle: Top Corners Rounded 6">
            <a:extLst>
              <a:ext uri="{FF2B5EF4-FFF2-40B4-BE49-F238E27FC236}">
                <a16:creationId xmlns:a16="http://schemas.microsoft.com/office/drawing/2014/main" id="{2210DC1D-9581-25B6-3434-B7A13FF67979}"/>
              </a:ext>
            </a:extLst>
          </p:cNvPr>
          <p:cNvSpPr/>
          <p:nvPr userDrawn="1"/>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89519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D0BF5-4B46-4DD5-5D53-A41336F093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96C7C7-011C-240C-FF08-D28423F837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6A83FA-05E9-3B00-DB3F-E0FE458C90F5}"/>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5" name="Footer Placeholder 4">
            <a:extLst>
              <a:ext uri="{FF2B5EF4-FFF2-40B4-BE49-F238E27FC236}">
                <a16:creationId xmlns:a16="http://schemas.microsoft.com/office/drawing/2014/main" id="{41434CE9-84BA-1BE9-B8C2-BFBA3040B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2AC48-33C0-2A1F-EE15-7135D574E9BB}"/>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39545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8EF0-2C99-3DDE-6DDD-56D6F4D0EE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14A0A4-6743-0830-BBDB-980BC58B55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CA28B-3FB8-FB35-A83A-ACED7DB216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E7EFE0-ED11-6300-7138-D1BEE86DEEE3}"/>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6" name="Footer Placeholder 5">
            <a:extLst>
              <a:ext uri="{FF2B5EF4-FFF2-40B4-BE49-F238E27FC236}">
                <a16:creationId xmlns:a16="http://schemas.microsoft.com/office/drawing/2014/main" id="{5C6DC2E9-989A-F1F8-312E-5DDA489B8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A82FBB-9F26-3155-3D48-8A5101B5DB43}"/>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423442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D067-4F54-4563-9235-F31FE8AB9E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940A0B-48BC-9606-BD51-CC88BAB671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0C3E1E-321F-00C8-556D-1EB9C82A62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15E092-F143-C339-213A-74C89ABE5F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0AADD5-691E-CA40-7CA9-479A82AA6D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2C84E4-AAD3-54E0-68D2-11A062D15296}"/>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8" name="Footer Placeholder 7">
            <a:extLst>
              <a:ext uri="{FF2B5EF4-FFF2-40B4-BE49-F238E27FC236}">
                <a16:creationId xmlns:a16="http://schemas.microsoft.com/office/drawing/2014/main" id="{CFF994E1-31A8-3D64-296E-EAEFD05F0C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0AD829-877F-0360-3E83-0EADF0EDBA32}"/>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417098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041-F725-5527-6140-497EFD445F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38F037-8975-B2E4-6352-22E4579C7309}"/>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4" name="Footer Placeholder 3">
            <a:extLst>
              <a:ext uri="{FF2B5EF4-FFF2-40B4-BE49-F238E27FC236}">
                <a16:creationId xmlns:a16="http://schemas.microsoft.com/office/drawing/2014/main" id="{6F7EABA1-88EF-4D13-02C6-394C05F8D6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9DBC69-1389-66A7-B906-71968815CE3D}"/>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1972424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B6E3F-F514-716F-9934-06AFE693BEE2}"/>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3" name="Footer Placeholder 2">
            <a:extLst>
              <a:ext uri="{FF2B5EF4-FFF2-40B4-BE49-F238E27FC236}">
                <a16:creationId xmlns:a16="http://schemas.microsoft.com/office/drawing/2014/main" id="{DF4EB8A6-0913-C40E-A2BF-437C36CC41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3145EC-2B70-A7B7-1B6F-9F4A43D5E625}"/>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107494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EBB11-56A4-11FA-21D6-99C58B2EA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DB158-FBCD-8C31-4E56-9ADCCD7CCC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7DB957-D7C4-693F-EF99-CFA5B0DAA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E51F87-F56B-D98D-79B6-4046822E589D}"/>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6" name="Footer Placeholder 5">
            <a:extLst>
              <a:ext uri="{FF2B5EF4-FFF2-40B4-BE49-F238E27FC236}">
                <a16:creationId xmlns:a16="http://schemas.microsoft.com/office/drawing/2014/main" id="{3234F5EE-DC2A-E882-B737-6AE30EEA35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1F51C-6A12-58CE-02F4-F745A1930C4F}"/>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253748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8F60-FF87-C4B4-C6CE-04615B9720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9ED8EA-7E56-E7FC-126E-12FF39F15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09A491-0A8D-C473-FCC3-2BCFE6C6B1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1A859-7A03-D0B0-964B-E20AC656D56D}"/>
              </a:ext>
            </a:extLst>
          </p:cNvPr>
          <p:cNvSpPr>
            <a:spLocks noGrp="1"/>
          </p:cNvSpPr>
          <p:nvPr>
            <p:ph type="dt" sz="half" idx="10"/>
          </p:nvPr>
        </p:nvSpPr>
        <p:spPr/>
        <p:txBody>
          <a:bodyPr/>
          <a:lstStyle/>
          <a:p>
            <a:fld id="{9D7CBB69-F507-4B66-86B8-AC4B98C7563C}" type="datetimeFigureOut">
              <a:rPr lang="en-US" smtClean="0"/>
              <a:t>3/20/2025</a:t>
            </a:fld>
            <a:endParaRPr lang="en-US"/>
          </a:p>
        </p:txBody>
      </p:sp>
      <p:sp>
        <p:nvSpPr>
          <p:cNvPr id="6" name="Footer Placeholder 5">
            <a:extLst>
              <a:ext uri="{FF2B5EF4-FFF2-40B4-BE49-F238E27FC236}">
                <a16:creationId xmlns:a16="http://schemas.microsoft.com/office/drawing/2014/main" id="{854397BA-78A7-8CC1-46F0-C94DE6411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CB1BC-1C52-0FD5-EB5D-D354EA5D0271}"/>
              </a:ext>
            </a:extLst>
          </p:cNvPr>
          <p:cNvSpPr>
            <a:spLocks noGrp="1"/>
          </p:cNvSpPr>
          <p:nvPr>
            <p:ph type="sldNum" sz="quarter" idx="12"/>
          </p:nvPr>
        </p:nvSpPr>
        <p:spPr/>
        <p:txBody>
          <a:bodyPr/>
          <a:lstStyle/>
          <a:p>
            <a:fld id="{79051C4B-4214-4092-94E6-36721015CADC}" type="slidenum">
              <a:rPr lang="en-US" smtClean="0"/>
              <a:t>‹#›</a:t>
            </a:fld>
            <a:endParaRPr lang="en-US"/>
          </a:p>
        </p:txBody>
      </p:sp>
    </p:spTree>
    <p:extLst>
      <p:ext uri="{BB962C8B-B14F-4D97-AF65-F5344CB8AC3E}">
        <p14:creationId xmlns:p14="http://schemas.microsoft.com/office/powerpoint/2010/main" val="1302135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heme" Target="../theme/theme2.xml"/><Relationship Id="rId7"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0E1E3D-5A05-E9B4-DA6F-DB971ADEF2F8}"/>
              </a:ext>
            </a:extLst>
          </p:cNvPr>
          <p:cNvSpPr>
            <a:spLocks noGrp="1"/>
          </p:cNvSpPr>
          <p:nvPr>
            <p:ph type="title"/>
          </p:nvPr>
        </p:nvSpPr>
        <p:spPr>
          <a:xfrm>
            <a:off x="334963" y="296863"/>
            <a:ext cx="11522075" cy="111601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6CA212-578F-9036-E309-83010D61BC99}"/>
              </a:ext>
            </a:extLst>
          </p:cNvPr>
          <p:cNvSpPr>
            <a:spLocks noGrp="1"/>
          </p:cNvSpPr>
          <p:nvPr>
            <p:ph type="body" idx="1"/>
          </p:nvPr>
        </p:nvSpPr>
        <p:spPr>
          <a:xfrm>
            <a:off x="334963" y="1773238"/>
            <a:ext cx="11522075" cy="44037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41398-5EA9-08E6-B347-72EAE4D7C0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CBB69-F507-4B66-86B8-AC4B98C7563C}" type="datetimeFigureOut">
              <a:rPr lang="en-US" smtClean="0"/>
              <a:t>3/20/2025</a:t>
            </a:fld>
            <a:endParaRPr lang="en-US"/>
          </a:p>
        </p:txBody>
      </p:sp>
      <p:sp>
        <p:nvSpPr>
          <p:cNvPr id="5" name="Footer Placeholder 4">
            <a:extLst>
              <a:ext uri="{FF2B5EF4-FFF2-40B4-BE49-F238E27FC236}">
                <a16:creationId xmlns:a16="http://schemas.microsoft.com/office/drawing/2014/main" id="{29352296-67B0-1AD0-1B3E-18D950667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FCB4C2-D25F-382A-1D40-A7446C362F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051C4B-4214-4092-94E6-36721015CADC}" type="slidenum">
              <a:rPr lang="en-US" smtClean="0"/>
              <a:t>‹#›</a:t>
            </a:fld>
            <a:endParaRPr lang="en-US"/>
          </a:p>
        </p:txBody>
      </p:sp>
      <p:pic>
        <p:nvPicPr>
          <p:cNvPr id="8" name="Picture 7" descr="Chart, treemap chart&#10;&#10;Description automatically generated">
            <a:extLst>
              <a:ext uri="{FF2B5EF4-FFF2-40B4-BE49-F238E27FC236}">
                <a16:creationId xmlns:a16="http://schemas.microsoft.com/office/drawing/2014/main" id="{5CD5859D-E737-75C3-9081-0BDF772402C8}"/>
              </a:ext>
            </a:extLst>
          </p:cNvPr>
          <p:cNvPicPr>
            <a:picLocks noChangeAspect="1"/>
          </p:cNvPicPr>
          <p:nvPr userDrawn="1"/>
        </p:nvPicPr>
        <p:blipFill rotWithShape="1">
          <a:blip r:embed="rId13" cstate="hqprint">
            <a:extLst>
              <a:ext uri="{28A0092B-C50C-407E-A947-70E740481C1C}">
                <a14:useLocalDpi xmlns:a14="http://schemas.microsoft.com/office/drawing/2010/main" val="0"/>
              </a:ext>
            </a:extLst>
          </a:blip>
          <a:srcRect b="76961"/>
          <a:stretch/>
        </p:blipFill>
        <p:spPr>
          <a:xfrm flipV="1">
            <a:off x="0" y="-472441"/>
            <a:ext cx="2876550" cy="249555"/>
          </a:xfrm>
          <a:prstGeom prst="rect">
            <a:avLst/>
          </a:prstGeom>
        </p:spPr>
      </p:pic>
    </p:spTree>
    <p:extLst>
      <p:ext uri="{BB962C8B-B14F-4D97-AF65-F5344CB8AC3E}">
        <p14:creationId xmlns:p14="http://schemas.microsoft.com/office/powerpoint/2010/main" val="2343068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pos="7469" userDrawn="1">
          <p15:clr>
            <a:srgbClr val="F26B43"/>
          </p15:clr>
        </p15:guide>
        <p15:guide id="3" orient="horz" pos="187" userDrawn="1">
          <p15:clr>
            <a:srgbClr val="F26B43"/>
          </p15:clr>
        </p15:guide>
        <p15:guide id="4" orient="horz" pos="890" userDrawn="1">
          <p15:clr>
            <a:srgbClr val="F26B43"/>
          </p15:clr>
        </p15:guide>
        <p15:guide id="5" orient="horz" pos="1117" userDrawn="1">
          <p15:clr>
            <a:srgbClr val="F26B43"/>
          </p15:clr>
        </p15:guide>
        <p15:guide id="6" orient="horz" pos="399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853DF03-CD76-4B5A-8EB3-63B382E13194}"/>
              </a:ext>
            </a:extLst>
          </p:cNvPr>
          <p:cNvGraphicFramePr>
            <a:graphicFrameLocks noChangeAspect="1"/>
          </p:cNvGraphicFramePr>
          <p:nvPr userDrawn="1">
            <p:custDataLst>
              <p:tags r:id="rId5"/>
            </p:custDataLst>
            <p:extLst>
              <p:ext uri="{D42A27DB-BD31-4B8C-83A1-F6EECF244321}">
                <p14:modId xmlns:p14="http://schemas.microsoft.com/office/powerpoint/2010/main" val="317589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0" name="think-cell Slide" r:id="rId7" imgW="383" imgH="384" progId="TCLayout.ActiveDocument.1">
                  <p:embed/>
                </p:oleObj>
              </mc:Choice>
              <mc:Fallback>
                <p:oleObj name="think-cell Slide" r:id="rId7" imgW="383" imgH="384" progId="TCLayout.ActiveDocument.1">
                  <p:embed/>
                  <p:pic>
                    <p:nvPicPr>
                      <p:cNvPr id="8" name="Object 7" hidden="1">
                        <a:extLst>
                          <a:ext uri="{FF2B5EF4-FFF2-40B4-BE49-F238E27FC236}">
                            <a16:creationId xmlns:a16="http://schemas.microsoft.com/office/drawing/2014/main" id="{B853DF03-CD76-4B5A-8EB3-63B382E1319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183CDAB-5319-4127-A949-FD374215343E}"/>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Bahnschrift" panose="020B0502040204020203" pitchFamily="34" charset="0"/>
              <a:ea typeface="+mj-ea"/>
              <a:cs typeface="+mj-cs"/>
              <a:sym typeface="Bahnschrift" panose="020B0502040204020203" pitchFamily="34" charset="0"/>
            </a:endParaRPr>
          </a:p>
        </p:txBody>
      </p:sp>
      <p:sp>
        <p:nvSpPr>
          <p:cNvPr id="2" name="Title Placeholder 1">
            <a:extLst>
              <a:ext uri="{FF2B5EF4-FFF2-40B4-BE49-F238E27FC236}">
                <a16:creationId xmlns:a16="http://schemas.microsoft.com/office/drawing/2014/main" id="{70D28C36-06A6-4687-99BA-A709C0EB5F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3D4BD70-3CB1-4CF2-B956-6C0AF1AA7F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F9440B9-E739-4FE5-9BD0-8C11247179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2A01C-61EC-4D49-878D-066848BDDCD0}" type="datetimeFigureOut">
              <a:rPr lang="en-ID" smtClean="0"/>
              <a:t>20/03/2025</a:t>
            </a:fld>
            <a:endParaRPr lang="en-ID"/>
          </a:p>
        </p:txBody>
      </p:sp>
      <p:sp>
        <p:nvSpPr>
          <p:cNvPr id="5" name="Footer Placeholder 4">
            <a:extLst>
              <a:ext uri="{FF2B5EF4-FFF2-40B4-BE49-F238E27FC236}">
                <a16:creationId xmlns:a16="http://schemas.microsoft.com/office/drawing/2014/main" id="{97439059-A5DB-4AFA-87B8-190DB28F7C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74099BD2-E85E-4D1D-BA49-DDEA0BA69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828C7-9901-42AB-BCDB-95692AF75EFB}" type="slidenum">
              <a:rPr lang="en-ID" smtClean="0"/>
              <a:t>‹#›</a:t>
            </a:fld>
            <a:endParaRPr lang="en-ID"/>
          </a:p>
        </p:txBody>
      </p:sp>
    </p:spTree>
    <p:extLst>
      <p:ext uri="{BB962C8B-B14F-4D97-AF65-F5344CB8AC3E}">
        <p14:creationId xmlns:p14="http://schemas.microsoft.com/office/powerpoint/2010/main" val="1391343019"/>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1.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39.jpg"/></Relationships>
</file>

<file path=ppt/slides/_rels/slide13.xml.rels><?xml version="1.0" encoding="UTF-8" standalone="yes"?>
<Relationships xmlns="http://schemas.openxmlformats.org/package/2006/relationships"><Relationship Id="rId3" Type="http://schemas.openxmlformats.org/officeDocument/2006/relationships/image" Target="../media/image41.webp"/><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2.webp"/></Relationships>
</file>

<file path=ppt/slides/_rels/slide1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8.png"/><Relationship Id="rId18" Type="http://schemas.openxmlformats.org/officeDocument/2006/relationships/image" Target="../media/image28.png"/><Relationship Id="rId3" Type="http://schemas.openxmlformats.org/officeDocument/2006/relationships/image" Target="../media/image56.png"/><Relationship Id="rId21" Type="http://schemas.openxmlformats.org/officeDocument/2006/relationships/image" Target="../media/image11.png"/><Relationship Id="rId7" Type="http://schemas.openxmlformats.org/officeDocument/2006/relationships/image" Target="../media/image60.png"/><Relationship Id="rId12" Type="http://schemas.openxmlformats.org/officeDocument/2006/relationships/image" Target="../media/image19.png"/><Relationship Id="rId17" Type="http://schemas.openxmlformats.org/officeDocument/2006/relationships/image" Target="../media/image27.png"/><Relationship Id="rId2" Type="http://schemas.openxmlformats.org/officeDocument/2006/relationships/image" Target="../media/image55.png"/><Relationship Id="rId16" Type="http://schemas.openxmlformats.org/officeDocument/2006/relationships/image" Target="../media/image26.png"/><Relationship Id="rId20"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24.png"/><Relationship Id="rId5" Type="http://schemas.openxmlformats.org/officeDocument/2006/relationships/image" Target="../media/image58.png"/><Relationship Id="rId15" Type="http://schemas.openxmlformats.org/officeDocument/2006/relationships/image" Target="../media/image20.png"/><Relationship Id="rId10" Type="http://schemas.openxmlformats.org/officeDocument/2006/relationships/image" Target="../media/image63.png"/><Relationship Id="rId19" Type="http://schemas.openxmlformats.org/officeDocument/2006/relationships/image" Target="../media/image29.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5DD34093-C090-00B9-03BD-25850A0DB677}"/>
              </a:ext>
            </a:extLst>
          </p:cNvPr>
          <p:cNvSpPr/>
          <p:nvPr/>
        </p:nvSpPr>
        <p:spPr>
          <a:xfrm>
            <a:off x="0" y="0"/>
            <a:ext cx="12192000" cy="6858000"/>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A517CF93-275F-257C-A3A0-AAD4A5A23602}"/>
              </a:ext>
            </a:extLst>
          </p:cNvPr>
          <p:cNvSpPr/>
          <p:nvPr/>
        </p:nvSpPr>
        <p:spPr>
          <a:xfrm>
            <a:off x="8681013" y="0"/>
            <a:ext cx="3510987" cy="6858000"/>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5789FC5F-00E7-757F-239C-BA87187607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1162" y="-1"/>
            <a:ext cx="5173884" cy="6858002"/>
          </a:xfrm>
          <a:custGeom>
            <a:avLst/>
            <a:gdLst>
              <a:gd name="connsiteX0" fmla="*/ 0 w 5173884"/>
              <a:gd name="connsiteY0" fmla="*/ 0 h 6858000"/>
              <a:gd name="connsiteX1" fmla="*/ 3627203 w 5173884"/>
              <a:gd name="connsiteY1" fmla="*/ 0 h 6858000"/>
              <a:gd name="connsiteX2" fmla="*/ 5173884 w 5173884"/>
              <a:gd name="connsiteY2" fmla="*/ 3429000 h 6858000"/>
              <a:gd name="connsiteX3" fmla="*/ 3627203 w 5173884"/>
              <a:gd name="connsiteY3" fmla="*/ 6858000 h 6858000"/>
              <a:gd name="connsiteX4" fmla="*/ 0 w 5173884"/>
              <a:gd name="connsiteY4" fmla="*/ 6858000 h 6858000"/>
              <a:gd name="connsiteX5" fmla="*/ 1546681 w 5173884"/>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73884" h="6858000">
                <a:moveTo>
                  <a:pt x="0" y="0"/>
                </a:moveTo>
                <a:lnTo>
                  <a:pt x="3627203" y="0"/>
                </a:lnTo>
                <a:lnTo>
                  <a:pt x="5173884" y="3429000"/>
                </a:lnTo>
                <a:lnTo>
                  <a:pt x="3627203" y="6858000"/>
                </a:lnTo>
                <a:lnTo>
                  <a:pt x="0" y="6858000"/>
                </a:lnTo>
                <a:lnTo>
                  <a:pt x="1546681" y="3429000"/>
                </a:lnTo>
                <a:close/>
              </a:path>
            </a:pathLst>
          </a:custGeom>
          <a:noFill/>
          <a:extLst>
            <a:ext uri="{909E8E84-426E-40DD-AFC4-6F175D3DCCD1}">
              <a14:hiddenFill xmlns:a14="http://schemas.microsoft.com/office/drawing/2010/main">
                <a:solidFill>
                  <a:srgbClr val="FFFFFF"/>
                </a:solidFill>
              </a14:hiddenFill>
            </a:ext>
          </a:extLst>
        </p:spPr>
      </p:pic>
      <p:sp>
        <p:nvSpPr>
          <p:cNvPr id="38" name="Title 1">
            <a:extLst>
              <a:ext uri="{FF2B5EF4-FFF2-40B4-BE49-F238E27FC236}">
                <a16:creationId xmlns:a16="http://schemas.microsoft.com/office/drawing/2014/main" id="{58DE02F2-D664-DDAD-1B5A-758EFB9EAA3A}"/>
              </a:ext>
            </a:extLst>
          </p:cNvPr>
          <p:cNvSpPr>
            <a:spLocks noGrp="1"/>
          </p:cNvSpPr>
          <p:nvPr>
            <p:ph type="ctrTitle"/>
          </p:nvPr>
        </p:nvSpPr>
        <p:spPr>
          <a:xfrm>
            <a:off x="534799" y="1433379"/>
            <a:ext cx="5895526" cy="1699965"/>
          </a:xfrm>
        </p:spPr>
        <p:txBody>
          <a:bodyPr lIns="0" rIns="0" anchor="t">
            <a:noAutofit/>
          </a:bodyPr>
          <a:lstStyle/>
          <a:p>
            <a:r>
              <a:rPr lang="en-IN" sz="5400" b="1" spc="50" dirty="0" smtClean="0">
                <a:ln w="0"/>
                <a:solidFill>
                  <a:schemeClr val="bg2"/>
                </a:solidFill>
                <a:effectLst>
                  <a:innerShdw blurRad="63500" dist="50800" dir="13500000">
                    <a:srgbClr val="000000">
                      <a:alpha val="50000"/>
                    </a:srgbClr>
                  </a:innerShdw>
                </a:effectLst>
              </a:rPr>
              <a:t>Green Business</a:t>
            </a:r>
            <a:br>
              <a:rPr lang="en-IN" sz="5400" b="1" spc="50" dirty="0" smtClean="0">
                <a:ln w="0"/>
                <a:solidFill>
                  <a:schemeClr val="bg2"/>
                </a:solidFill>
                <a:effectLst>
                  <a:innerShdw blurRad="63500" dist="50800" dir="13500000">
                    <a:srgbClr val="000000">
                      <a:alpha val="50000"/>
                    </a:srgbClr>
                  </a:innerShdw>
                </a:effectLst>
              </a:rPr>
            </a:br>
            <a:r>
              <a:rPr lang="en-IN" sz="5400" b="1" spc="50" dirty="0" smtClean="0">
                <a:ln w="0"/>
                <a:solidFill>
                  <a:schemeClr val="bg2"/>
                </a:solidFill>
                <a:effectLst>
                  <a:innerShdw blurRad="63500" dist="50800" dir="13500000">
                    <a:srgbClr val="000000">
                      <a:alpha val="50000"/>
                    </a:srgbClr>
                  </a:innerShdw>
                </a:effectLst>
              </a:rPr>
              <a:t>Initiative </a:t>
            </a:r>
            <a:endParaRPr lang="en-US" sz="4000" b="1" spc="50" dirty="0">
              <a:ln w="0"/>
              <a:solidFill>
                <a:schemeClr val="bg2"/>
              </a:solidFill>
              <a:effectLst>
                <a:innerShdw blurRad="63500" dist="50800" dir="13500000">
                  <a:srgbClr val="000000">
                    <a:alpha val="50000"/>
                  </a:srgbClr>
                </a:innerShdw>
              </a:effectLst>
              <a:latin typeface="Segoe UI" panose="020B0502040204020203" pitchFamily="34" charset="0"/>
              <a:cs typeface="Segoe UI" panose="020B0502040204020203" pitchFamily="34" charset="0"/>
            </a:endParaRPr>
          </a:p>
        </p:txBody>
      </p:sp>
      <p:sp>
        <p:nvSpPr>
          <p:cNvPr id="39" name="Arrow: Chevron 38">
            <a:extLst>
              <a:ext uri="{FF2B5EF4-FFF2-40B4-BE49-F238E27FC236}">
                <a16:creationId xmlns:a16="http://schemas.microsoft.com/office/drawing/2014/main" id="{46157D9A-E68B-2184-5B22-7FC2954E6E07}"/>
              </a:ext>
            </a:extLst>
          </p:cNvPr>
          <p:cNvSpPr/>
          <p:nvPr/>
        </p:nvSpPr>
        <p:spPr>
          <a:xfrm>
            <a:off x="7581660" y="2407534"/>
            <a:ext cx="787078" cy="2002420"/>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662DA816-AB2F-9301-2FA5-26F83233460F}"/>
              </a:ext>
            </a:extLst>
          </p:cNvPr>
          <p:cNvCxnSpPr>
            <a:cxnSpLocks/>
          </p:cNvCxnSpPr>
          <p:nvPr/>
        </p:nvCxnSpPr>
        <p:spPr>
          <a:xfrm>
            <a:off x="10604907" y="0"/>
            <a:ext cx="1557514" cy="3436620"/>
          </a:xfrm>
          <a:prstGeom prst="line">
            <a:avLst/>
          </a:prstGeom>
          <a:ln w="3175">
            <a:solidFill>
              <a:srgbClr val="525B88"/>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2F7DCB-6913-73B8-6694-46FDF8E04BF8}"/>
              </a:ext>
            </a:extLst>
          </p:cNvPr>
          <p:cNvCxnSpPr>
            <a:cxnSpLocks/>
          </p:cNvCxnSpPr>
          <p:nvPr/>
        </p:nvCxnSpPr>
        <p:spPr>
          <a:xfrm flipV="1">
            <a:off x="10603965" y="3438525"/>
            <a:ext cx="1558013" cy="3419475"/>
          </a:xfrm>
          <a:prstGeom prst="line">
            <a:avLst/>
          </a:prstGeom>
          <a:ln w="3175">
            <a:solidFill>
              <a:srgbClr val="525B88"/>
            </a:solidFill>
          </a:ln>
        </p:spPr>
        <p:style>
          <a:lnRef idx="1">
            <a:schemeClr val="accent1"/>
          </a:lnRef>
          <a:fillRef idx="0">
            <a:schemeClr val="accent1"/>
          </a:fillRef>
          <a:effectRef idx="0">
            <a:schemeClr val="accent1"/>
          </a:effectRef>
          <a:fontRef idx="minor">
            <a:schemeClr val="tx1"/>
          </a:fontRef>
        </p:style>
      </p:cxnSp>
      <p:sp>
        <p:nvSpPr>
          <p:cNvPr id="42" name="Right Triangle 41">
            <a:extLst>
              <a:ext uri="{FF2B5EF4-FFF2-40B4-BE49-F238E27FC236}">
                <a16:creationId xmlns:a16="http://schemas.microsoft.com/office/drawing/2014/main" id="{92D7A56B-E306-C3A4-FA55-E846471245C6}"/>
              </a:ext>
            </a:extLst>
          </p:cNvPr>
          <p:cNvSpPr/>
          <p:nvPr/>
        </p:nvSpPr>
        <p:spPr>
          <a:xfrm flipV="1">
            <a:off x="0" y="-1"/>
            <a:ext cx="3773347" cy="3773347"/>
          </a:xfrm>
          <a:prstGeom prst="rtTriangle">
            <a:avLst/>
          </a:prstGeom>
          <a:gradFill>
            <a:gsLst>
              <a:gs pos="100000">
                <a:schemeClr val="bg1">
                  <a:alpha val="28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ight Triangle 42">
            <a:extLst>
              <a:ext uri="{FF2B5EF4-FFF2-40B4-BE49-F238E27FC236}">
                <a16:creationId xmlns:a16="http://schemas.microsoft.com/office/drawing/2014/main" id="{8D736B3C-0EBA-A9DE-90A0-6474189B761D}"/>
              </a:ext>
            </a:extLst>
          </p:cNvPr>
          <p:cNvSpPr/>
          <p:nvPr/>
        </p:nvSpPr>
        <p:spPr>
          <a:xfrm flipV="1">
            <a:off x="0" y="0"/>
            <a:ext cx="2939969" cy="2939969"/>
          </a:xfrm>
          <a:prstGeom prst="rtTriangle">
            <a:avLst/>
          </a:prstGeom>
          <a:gradFill>
            <a:gsLst>
              <a:gs pos="100000">
                <a:schemeClr val="bg1">
                  <a:alpha val="28000"/>
                </a:schemeClr>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192C3D23-FC02-3107-AC8B-D1E4BFCDBEFB}"/>
              </a:ext>
            </a:extLst>
          </p:cNvPr>
          <p:cNvCxnSpPr>
            <a:cxnSpLocks/>
          </p:cNvCxnSpPr>
          <p:nvPr/>
        </p:nvCxnSpPr>
        <p:spPr>
          <a:xfrm>
            <a:off x="7664495" y="0"/>
            <a:ext cx="1557514" cy="343662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A34C92-D145-1843-D319-7055034935F0}"/>
              </a:ext>
            </a:extLst>
          </p:cNvPr>
          <p:cNvCxnSpPr>
            <a:cxnSpLocks/>
          </p:cNvCxnSpPr>
          <p:nvPr/>
        </p:nvCxnSpPr>
        <p:spPr>
          <a:xfrm flipV="1">
            <a:off x="7663553" y="3438525"/>
            <a:ext cx="1558013" cy="341947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76EBD9-9BE3-46DB-2D14-ED63F40E0B8B}"/>
              </a:ext>
            </a:extLst>
          </p:cNvPr>
          <p:cNvCxnSpPr>
            <a:cxnSpLocks/>
          </p:cNvCxnSpPr>
          <p:nvPr/>
        </p:nvCxnSpPr>
        <p:spPr>
          <a:xfrm>
            <a:off x="6076017" y="0"/>
            <a:ext cx="1557514" cy="3436620"/>
          </a:xfrm>
          <a:prstGeom prst="line">
            <a:avLst/>
          </a:prstGeom>
          <a:ln w="3175">
            <a:solidFill>
              <a:srgbClr val="DFF5CE"/>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9855E80-F4FE-C736-7326-01384EBF2C37}"/>
              </a:ext>
            </a:extLst>
          </p:cNvPr>
          <p:cNvCxnSpPr>
            <a:cxnSpLocks/>
          </p:cNvCxnSpPr>
          <p:nvPr/>
        </p:nvCxnSpPr>
        <p:spPr>
          <a:xfrm flipV="1">
            <a:off x="6075075" y="3438525"/>
            <a:ext cx="1558013" cy="3419475"/>
          </a:xfrm>
          <a:prstGeom prst="line">
            <a:avLst/>
          </a:prstGeom>
          <a:ln w="3175">
            <a:solidFill>
              <a:srgbClr val="DFF5CE"/>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08628" y="232225"/>
            <a:ext cx="1172230" cy="1162380"/>
          </a:xfrm>
          <a:prstGeom prst="rect">
            <a:avLst/>
          </a:prstGeom>
        </p:spPr>
      </p:pic>
      <p:pic>
        <p:nvPicPr>
          <p:cNvPr id="3" name="Picture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9742" y="4099247"/>
            <a:ext cx="2628977" cy="2749438"/>
          </a:xfrm>
          <a:prstGeom prst="rect">
            <a:avLst/>
          </a:prstGeom>
        </p:spPr>
      </p:pic>
      <p:pic>
        <p:nvPicPr>
          <p:cNvPr id="8" name="Picture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193556" y="4078527"/>
            <a:ext cx="2640845" cy="2761849"/>
          </a:xfrm>
          <a:prstGeom prst="rect">
            <a:avLst/>
          </a:prstGeom>
        </p:spPr>
      </p:pic>
      <p:pic>
        <p:nvPicPr>
          <p:cNvPr id="4" name="Picture 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83574" y="4107677"/>
            <a:ext cx="2616918" cy="2736826"/>
          </a:xfrm>
          <a:prstGeom prst="rect">
            <a:avLst/>
          </a:prstGeom>
        </p:spPr>
      </p:pic>
      <p:pic>
        <p:nvPicPr>
          <p:cNvPr id="6" name="Picture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45255" y="4107676"/>
            <a:ext cx="2629825" cy="2750324"/>
          </a:xfrm>
          <a:prstGeom prst="rect">
            <a:avLst/>
          </a:prstGeom>
        </p:spPr>
      </p:pic>
      <p:pic>
        <p:nvPicPr>
          <p:cNvPr id="9" name="Picture 8"/>
          <p:cNvPicPr>
            <a:picLocks noChangeAspect="1"/>
          </p:cNvPicPr>
          <p:nvPr/>
        </p:nvPicPr>
        <p:blipFill rotWithShape="1">
          <a:blip r:embed="rId9" cstate="hqprint">
            <a:extLst>
              <a:ext uri="{28A0092B-C50C-407E-A947-70E740481C1C}">
                <a14:useLocalDpi xmlns:a14="http://schemas.microsoft.com/office/drawing/2010/main" val="0"/>
              </a:ext>
            </a:extLst>
          </a:blip>
          <a:srcRect l="-1" t="2038" r="43361"/>
          <a:stretch/>
        </p:blipFill>
        <p:spPr>
          <a:xfrm>
            <a:off x="8372433" y="3916348"/>
            <a:ext cx="2007089" cy="2777117"/>
          </a:xfrm>
          <a:prstGeom prst="rect">
            <a:avLst/>
          </a:prstGeom>
        </p:spPr>
      </p:pic>
      <p:pic>
        <p:nvPicPr>
          <p:cNvPr id="10" name="Picture 9"/>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801242" y="3916348"/>
            <a:ext cx="1983655" cy="2777117"/>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val="0"/>
              </a:ext>
            </a:extLst>
          </a:blip>
          <a:srcRect l="12966" t="35274" r="2551" b="22108"/>
          <a:stretch/>
        </p:blipFill>
        <p:spPr>
          <a:xfrm>
            <a:off x="4561841" y="4968241"/>
            <a:ext cx="4643120" cy="1757680"/>
          </a:xfrm>
          <a:prstGeom prst="rect">
            <a:avLst/>
          </a:prstGeom>
        </p:spPr>
      </p:pic>
      <p:sp>
        <p:nvSpPr>
          <p:cNvPr id="5" name="TextBox 4"/>
          <p:cNvSpPr txBox="1"/>
          <p:nvPr/>
        </p:nvSpPr>
        <p:spPr>
          <a:xfrm>
            <a:off x="561110" y="3051476"/>
            <a:ext cx="6583686" cy="461665"/>
          </a:xfrm>
          <a:prstGeom prst="rect">
            <a:avLst/>
          </a:prstGeom>
          <a:noFill/>
        </p:spPr>
        <p:txBody>
          <a:bodyPr wrap="square" rtlCol="0">
            <a:spAutoFit/>
          </a:bodyPr>
          <a:lstStyle/>
          <a:p>
            <a:r>
              <a:rPr lang="en-US" sz="2400" dirty="0">
                <a:solidFill>
                  <a:schemeClr val="bg1"/>
                </a:solidFill>
                <a:latin typeface="Adobe Garamond Pro Bold" panose="02020702060506090403" pitchFamily="18" charset="0"/>
              </a:rPr>
              <a:t>Transforming Local Products into Global Markets</a:t>
            </a:r>
            <a:endParaRPr lang="en-IN" sz="2400" dirty="0">
              <a:solidFill>
                <a:schemeClr val="bg1"/>
              </a:solidFill>
              <a:latin typeface="Adobe Garamond Pro Bold" panose="02020702060506090403" pitchFamily="18" charset="0"/>
            </a:endParaRPr>
          </a:p>
        </p:txBody>
      </p:sp>
    </p:spTree>
    <p:extLst>
      <p:ext uri="{BB962C8B-B14F-4D97-AF65-F5344CB8AC3E}">
        <p14:creationId xmlns:p14="http://schemas.microsoft.com/office/powerpoint/2010/main" val="275519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7361DA-8BB1-CE9E-C6B4-CCD36BB3B154}"/>
              </a:ext>
            </a:extLst>
          </p:cNvPr>
          <p:cNvSpPr/>
          <p:nvPr/>
        </p:nvSpPr>
        <p:spPr>
          <a:xfrm>
            <a:off x="-19112" y="1"/>
            <a:ext cx="12211112" cy="2493598"/>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3343301" y="263798"/>
            <a:ext cx="5505398" cy="830997"/>
          </a:xfrm>
          <a:prstGeom prst="rect">
            <a:avLst/>
          </a:prstGeom>
          <a:noFill/>
        </p:spPr>
        <p:txBody>
          <a:bodyPr wrap="none" lIns="0" rIns="0" rtlCol="0" anchor="ctr">
            <a:noAutofit/>
          </a:bodyPr>
          <a:lstStyle/>
          <a:p>
            <a:pPr lvl="0" algn="ctr">
              <a:defRPr/>
            </a:pPr>
            <a:r>
              <a:rPr lang="en-IN" sz="3600" dirty="0">
                <a:latin typeface="Assistant ExtraBold" pitchFamily="2" charset="-79"/>
                <a:cs typeface="Assistant ExtraBold" pitchFamily="2" charset="-79"/>
              </a:rPr>
              <a:t>Milestones for FY 2025-26</a:t>
            </a:r>
            <a:endParaRPr kumimoji="0" lang="en-US" sz="3600" b="1" i="0" u="none" strike="noStrike" kern="1200" cap="none" spc="0" normalizeH="0" baseline="0" noProof="0" dirty="0">
              <a:ln>
                <a:noFill/>
              </a:ln>
              <a:solidFill>
                <a:srgbClr val="87B049"/>
              </a:solidFill>
              <a:effectLst/>
              <a:uLnTx/>
              <a:uFillTx/>
              <a:latin typeface="Assistant ExtraBold" pitchFamily="2" charset="-79"/>
              <a:cs typeface="Assistant ExtraBold" pitchFamily="2" charset="-79"/>
            </a:endParaRPr>
          </a:p>
        </p:txBody>
      </p:sp>
      <p:sp>
        <p:nvSpPr>
          <p:cNvPr id="32" name="Rectangle 31">
            <a:extLst>
              <a:ext uri="{FF2B5EF4-FFF2-40B4-BE49-F238E27FC236}">
                <a16:creationId xmlns:a16="http://schemas.microsoft.com/office/drawing/2014/main" id="{39003AEB-3669-D292-1F47-4E4FBA7D4ED2}"/>
              </a:ext>
            </a:extLst>
          </p:cNvPr>
          <p:cNvSpPr/>
          <p:nvPr/>
        </p:nvSpPr>
        <p:spPr>
          <a:xfrm>
            <a:off x="594203" y="1166446"/>
            <a:ext cx="4018437" cy="360363"/>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schemeClr val="bg1"/>
                </a:solidFill>
              </a:rPr>
              <a:t>Milestones for the Next 1 Year</a:t>
            </a:r>
            <a:endParaRPr kumimoji="0" lang="en-US" sz="2000" b="1" i="0" u="none" strike="noStrike" kern="1200" cap="none" spc="0" normalizeH="0" baseline="0" noProof="0" dirty="0">
              <a:ln>
                <a:noFill/>
              </a:ln>
              <a:solidFill>
                <a:schemeClr val="bg1"/>
              </a:solidFill>
              <a:effectLst/>
              <a:uLnTx/>
              <a:uFillTx/>
              <a:latin typeface="Bahnschrift" panose="020B0502040204020203"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DC0D655B-CA61-C780-2C6E-F5B7A4D5F127}"/>
              </a:ext>
            </a:extLst>
          </p:cNvPr>
          <p:cNvSpPr/>
          <p:nvPr/>
        </p:nvSpPr>
        <p:spPr>
          <a:xfrm>
            <a:off x="334963" y="1583301"/>
            <a:ext cx="11682206" cy="4434522"/>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1" name="Rectangle: Top Corners Rounded 50">
            <a:extLst>
              <a:ext uri="{FF2B5EF4-FFF2-40B4-BE49-F238E27FC236}">
                <a16:creationId xmlns:a16="http://schemas.microsoft.com/office/drawing/2014/main" id="{C7C2BD7D-8E2A-1BEA-2196-44DAACDBD6A0}"/>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10</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868805138"/>
              </p:ext>
            </p:extLst>
          </p:nvPr>
        </p:nvGraphicFramePr>
        <p:xfrm>
          <a:off x="476508" y="1702522"/>
          <a:ext cx="11399116" cy="4196080"/>
        </p:xfrm>
        <a:graphic>
          <a:graphicData uri="http://schemas.openxmlformats.org/drawingml/2006/table">
            <a:tbl>
              <a:tblPr firstRow="1" bandRow="1">
                <a:tableStyleId>{69CF1AB2-1976-4502-BF36-3FF5EA218861}</a:tableStyleId>
              </a:tblPr>
              <a:tblGrid>
                <a:gridCol w="2718105">
                  <a:extLst>
                    <a:ext uri="{9D8B030D-6E8A-4147-A177-3AD203B41FA5}">
                      <a16:colId xmlns:a16="http://schemas.microsoft.com/office/drawing/2014/main" val="2766128476"/>
                    </a:ext>
                  </a:extLst>
                </a:gridCol>
                <a:gridCol w="2500131">
                  <a:extLst>
                    <a:ext uri="{9D8B030D-6E8A-4147-A177-3AD203B41FA5}">
                      <a16:colId xmlns:a16="http://schemas.microsoft.com/office/drawing/2014/main" val="485555331"/>
                    </a:ext>
                  </a:extLst>
                </a:gridCol>
                <a:gridCol w="1585732">
                  <a:extLst>
                    <a:ext uri="{9D8B030D-6E8A-4147-A177-3AD203B41FA5}">
                      <a16:colId xmlns:a16="http://schemas.microsoft.com/office/drawing/2014/main" val="1342350146"/>
                    </a:ext>
                  </a:extLst>
                </a:gridCol>
                <a:gridCol w="1423686">
                  <a:extLst>
                    <a:ext uri="{9D8B030D-6E8A-4147-A177-3AD203B41FA5}">
                      <a16:colId xmlns:a16="http://schemas.microsoft.com/office/drawing/2014/main" val="2391335948"/>
                    </a:ext>
                  </a:extLst>
                </a:gridCol>
                <a:gridCol w="1620456">
                  <a:extLst>
                    <a:ext uri="{9D8B030D-6E8A-4147-A177-3AD203B41FA5}">
                      <a16:colId xmlns:a16="http://schemas.microsoft.com/office/drawing/2014/main" val="38141319"/>
                    </a:ext>
                  </a:extLst>
                </a:gridCol>
                <a:gridCol w="1551006">
                  <a:extLst>
                    <a:ext uri="{9D8B030D-6E8A-4147-A177-3AD203B41FA5}">
                      <a16:colId xmlns:a16="http://schemas.microsoft.com/office/drawing/2014/main" val="39594264"/>
                    </a:ext>
                  </a:extLst>
                </a:gridCol>
              </a:tblGrid>
              <a:tr h="370840">
                <a:tc>
                  <a:txBody>
                    <a:bodyPr/>
                    <a:lstStyle/>
                    <a:p>
                      <a:r>
                        <a:rPr lang="en-IN" sz="1700" b="1" dirty="0"/>
                        <a:t>Milestone</a:t>
                      </a:r>
                      <a:endParaRPr lang="en-IN" sz="1700" dirty="0"/>
                    </a:p>
                  </a:txBody>
                  <a:tcPr anchor="ctr"/>
                </a:tc>
                <a:tc>
                  <a:txBody>
                    <a:bodyPr/>
                    <a:lstStyle/>
                    <a:p>
                      <a:r>
                        <a:rPr lang="en-IN" sz="1700" b="1" dirty="0" smtClean="0"/>
                        <a:t>Action Point</a:t>
                      </a:r>
                      <a:endParaRPr lang="en-IN" sz="1700" dirty="0"/>
                    </a:p>
                  </a:txBody>
                  <a:tcPr anchor="ctr"/>
                </a:tc>
                <a:tc>
                  <a:txBody>
                    <a:bodyPr/>
                    <a:lstStyle/>
                    <a:p>
                      <a:r>
                        <a:rPr lang="en-IN" sz="1700" b="1" dirty="0"/>
                        <a:t>1st Quarter</a:t>
                      </a:r>
                      <a:endParaRPr lang="en-IN" sz="1700" dirty="0"/>
                    </a:p>
                  </a:txBody>
                  <a:tcPr anchor="ctr"/>
                </a:tc>
                <a:tc>
                  <a:txBody>
                    <a:bodyPr/>
                    <a:lstStyle/>
                    <a:p>
                      <a:r>
                        <a:rPr lang="en-IN" sz="1700" b="1" dirty="0"/>
                        <a:t>2nd Quarter</a:t>
                      </a:r>
                      <a:endParaRPr lang="en-IN" sz="1700" dirty="0"/>
                    </a:p>
                  </a:txBody>
                  <a:tcPr anchor="ctr"/>
                </a:tc>
                <a:tc>
                  <a:txBody>
                    <a:bodyPr/>
                    <a:lstStyle/>
                    <a:p>
                      <a:r>
                        <a:rPr lang="en-IN" sz="1700" b="1" dirty="0"/>
                        <a:t>3rd Quarter</a:t>
                      </a:r>
                      <a:endParaRPr lang="en-IN" sz="1700" dirty="0"/>
                    </a:p>
                  </a:txBody>
                  <a:tcPr anchor="ctr"/>
                </a:tc>
                <a:tc>
                  <a:txBody>
                    <a:bodyPr/>
                    <a:lstStyle/>
                    <a:p>
                      <a:r>
                        <a:rPr lang="en-IN" sz="1700" b="1" dirty="0"/>
                        <a:t>4th Quarter</a:t>
                      </a:r>
                      <a:endParaRPr lang="en-IN" sz="1700" dirty="0"/>
                    </a:p>
                  </a:txBody>
                  <a:tcPr anchor="ctr"/>
                </a:tc>
                <a:extLst>
                  <a:ext uri="{0D108BD9-81ED-4DB2-BD59-A6C34878D82A}">
                    <a16:rowId xmlns:a16="http://schemas.microsoft.com/office/drawing/2014/main" val="1405296736"/>
                  </a:ext>
                </a:extLst>
              </a:tr>
              <a:tr h="370840">
                <a:tc>
                  <a:txBody>
                    <a:bodyPr/>
                    <a:lstStyle/>
                    <a:p>
                      <a:r>
                        <a:rPr lang="en-IN" sz="1700" b="1" dirty="0"/>
                        <a:t>Expanding Farming Area</a:t>
                      </a:r>
                      <a:endParaRPr lang="en-IN" sz="1700" dirty="0"/>
                    </a:p>
                  </a:txBody>
                  <a:tcPr anchor="ctr"/>
                </a:tc>
                <a:tc>
                  <a:txBody>
                    <a:bodyPr/>
                    <a:lstStyle/>
                    <a:p>
                      <a:r>
                        <a:rPr lang="en-US" sz="1700" dirty="0"/>
                        <a:t>Increase from 9 acres to 90 acres</a:t>
                      </a:r>
                    </a:p>
                  </a:txBody>
                  <a:tcPr anchor="ctr"/>
                </a:tc>
                <a:tc>
                  <a:txBody>
                    <a:bodyPr/>
                    <a:lstStyle/>
                    <a:p>
                      <a:r>
                        <a:rPr lang="en-IN" sz="1700" dirty="0"/>
                        <a:t>Expand to 15 acres</a:t>
                      </a:r>
                    </a:p>
                  </a:txBody>
                  <a:tcPr anchor="ctr"/>
                </a:tc>
                <a:tc>
                  <a:txBody>
                    <a:bodyPr/>
                    <a:lstStyle/>
                    <a:p>
                      <a:r>
                        <a:rPr lang="en-IN" sz="1700" dirty="0"/>
                        <a:t>Expand to 20 acres</a:t>
                      </a:r>
                    </a:p>
                  </a:txBody>
                  <a:tcPr anchor="ctr"/>
                </a:tc>
                <a:tc>
                  <a:txBody>
                    <a:bodyPr/>
                    <a:lstStyle/>
                    <a:p>
                      <a:r>
                        <a:rPr lang="en-IN" sz="1700" dirty="0"/>
                        <a:t>Expand to 25 acres</a:t>
                      </a:r>
                    </a:p>
                  </a:txBody>
                  <a:tcPr anchor="ctr"/>
                </a:tc>
                <a:tc>
                  <a:txBody>
                    <a:bodyPr/>
                    <a:lstStyle/>
                    <a:p>
                      <a:r>
                        <a:rPr lang="en-IN" sz="1700" dirty="0"/>
                        <a:t>Expand to 30 acres</a:t>
                      </a:r>
                    </a:p>
                  </a:txBody>
                  <a:tcPr anchor="ctr"/>
                </a:tc>
                <a:extLst>
                  <a:ext uri="{0D108BD9-81ED-4DB2-BD59-A6C34878D82A}">
                    <a16:rowId xmlns:a16="http://schemas.microsoft.com/office/drawing/2014/main" val="2182638724"/>
                  </a:ext>
                </a:extLst>
              </a:tr>
              <a:tr h="370840">
                <a:tc>
                  <a:txBody>
                    <a:bodyPr/>
                    <a:lstStyle/>
                    <a:p>
                      <a:r>
                        <a:rPr lang="en-IN" sz="1700" b="1" dirty="0"/>
                        <a:t>Increasing Farmer Partnerships</a:t>
                      </a:r>
                      <a:endParaRPr lang="en-IN" sz="1700" dirty="0"/>
                    </a:p>
                  </a:txBody>
                  <a:tcPr anchor="ctr"/>
                </a:tc>
                <a:tc>
                  <a:txBody>
                    <a:bodyPr/>
                    <a:lstStyle/>
                    <a:p>
                      <a:r>
                        <a:rPr lang="en-US" sz="1700" dirty="0"/>
                        <a:t>Grow from 40 to 110 farmers</a:t>
                      </a:r>
                    </a:p>
                  </a:txBody>
                  <a:tcPr anchor="ctr"/>
                </a:tc>
                <a:tc>
                  <a:txBody>
                    <a:bodyPr/>
                    <a:lstStyle/>
                    <a:p>
                      <a:r>
                        <a:rPr lang="en-IN" sz="1700" dirty="0"/>
                        <a:t>Add 10 farmers</a:t>
                      </a:r>
                    </a:p>
                  </a:txBody>
                  <a:tcPr anchor="ctr"/>
                </a:tc>
                <a:tc>
                  <a:txBody>
                    <a:bodyPr/>
                    <a:lstStyle/>
                    <a:p>
                      <a:r>
                        <a:rPr lang="en-IN" sz="1700" dirty="0"/>
                        <a:t>Add 15 farmers</a:t>
                      </a:r>
                    </a:p>
                  </a:txBody>
                  <a:tcPr anchor="ctr"/>
                </a:tc>
                <a:tc>
                  <a:txBody>
                    <a:bodyPr/>
                    <a:lstStyle/>
                    <a:p>
                      <a:r>
                        <a:rPr lang="en-IN" sz="1700" dirty="0"/>
                        <a:t>Add 20 farmers</a:t>
                      </a:r>
                    </a:p>
                  </a:txBody>
                  <a:tcPr anchor="ctr"/>
                </a:tc>
                <a:tc>
                  <a:txBody>
                    <a:bodyPr/>
                    <a:lstStyle/>
                    <a:p>
                      <a:r>
                        <a:rPr lang="en-IN" sz="1700" dirty="0"/>
                        <a:t>Add 25 farmers</a:t>
                      </a:r>
                    </a:p>
                  </a:txBody>
                  <a:tcPr anchor="ctr"/>
                </a:tc>
                <a:extLst>
                  <a:ext uri="{0D108BD9-81ED-4DB2-BD59-A6C34878D82A}">
                    <a16:rowId xmlns:a16="http://schemas.microsoft.com/office/drawing/2014/main" val="941157685"/>
                  </a:ext>
                </a:extLst>
              </a:tr>
              <a:tr h="370840">
                <a:tc>
                  <a:txBody>
                    <a:bodyPr/>
                    <a:lstStyle/>
                    <a:p>
                      <a:r>
                        <a:rPr lang="en-IN" sz="1700" b="1" dirty="0"/>
                        <a:t>Installing Automated Packaging Machines</a:t>
                      </a:r>
                      <a:endParaRPr lang="en-IN" sz="1700" dirty="0"/>
                    </a:p>
                  </a:txBody>
                  <a:tcPr anchor="ctr"/>
                </a:tc>
                <a:tc>
                  <a:txBody>
                    <a:bodyPr/>
                    <a:lstStyle/>
                    <a:p>
                      <a:r>
                        <a:rPr lang="en-US" sz="1700" dirty="0"/>
                        <a:t>Improve efficiency with modern packaging solutions</a:t>
                      </a:r>
                    </a:p>
                  </a:txBody>
                  <a:tcPr anchor="ctr"/>
                </a:tc>
                <a:tc>
                  <a:txBody>
                    <a:bodyPr/>
                    <a:lstStyle/>
                    <a:p>
                      <a:r>
                        <a:rPr lang="en-IN" sz="1700" dirty="0"/>
                        <a:t>Install machines</a:t>
                      </a:r>
                    </a:p>
                  </a:txBody>
                  <a:tcPr anchor="ctr"/>
                </a:tc>
                <a:tc>
                  <a:txBody>
                    <a:bodyPr/>
                    <a:lstStyle/>
                    <a:p>
                      <a:r>
                        <a:rPr lang="en-IN" sz="1700"/>
                        <a:t>-</a:t>
                      </a:r>
                    </a:p>
                  </a:txBody>
                  <a:tcPr anchor="ctr"/>
                </a:tc>
                <a:tc>
                  <a:txBody>
                    <a:bodyPr/>
                    <a:lstStyle/>
                    <a:p>
                      <a:r>
                        <a:rPr lang="en-IN" sz="1700"/>
                        <a:t>-</a:t>
                      </a:r>
                    </a:p>
                  </a:txBody>
                  <a:tcPr anchor="ctr"/>
                </a:tc>
                <a:tc>
                  <a:txBody>
                    <a:bodyPr/>
                    <a:lstStyle/>
                    <a:p>
                      <a:r>
                        <a:rPr lang="en-IN" sz="1700" dirty="0"/>
                        <a:t>-</a:t>
                      </a:r>
                    </a:p>
                  </a:txBody>
                  <a:tcPr anchor="ctr"/>
                </a:tc>
                <a:extLst>
                  <a:ext uri="{0D108BD9-81ED-4DB2-BD59-A6C34878D82A}">
                    <a16:rowId xmlns:a16="http://schemas.microsoft.com/office/drawing/2014/main" val="2612631548"/>
                  </a:ext>
                </a:extLst>
              </a:tr>
              <a:tr h="370840">
                <a:tc>
                  <a:txBody>
                    <a:bodyPr/>
                    <a:lstStyle/>
                    <a:p>
                      <a:r>
                        <a:rPr lang="en-IN" sz="1700" b="1" dirty="0"/>
                        <a:t>Expanding International Trade &amp; Logistics</a:t>
                      </a:r>
                      <a:endParaRPr lang="en-IN" sz="1700" dirty="0"/>
                    </a:p>
                  </a:txBody>
                  <a:tcPr anchor="ctr"/>
                </a:tc>
                <a:tc>
                  <a:txBody>
                    <a:bodyPr/>
                    <a:lstStyle/>
                    <a:p>
                      <a:r>
                        <a:rPr lang="en-US" sz="1700" dirty="0"/>
                        <a:t>Marketing, trade fairs, and distribution networks</a:t>
                      </a:r>
                    </a:p>
                  </a:txBody>
                  <a:tcPr anchor="ctr"/>
                </a:tc>
                <a:tc>
                  <a:txBody>
                    <a:bodyPr/>
                    <a:lstStyle/>
                    <a:p>
                      <a:r>
                        <a:rPr lang="en-IN" sz="1700" dirty="0"/>
                        <a:t>Ongoing</a:t>
                      </a:r>
                    </a:p>
                  </a:txBody>
                  <a:tcPr anchor="ctr"/>
                </a:tc>
                <a:tc>
                  <a:txBody>
                    <a:bodyPr/>
                    <a:lstStyle/>
                    <a:p>
                      <a:r>
                        <a:rPr lang="en-IN" sz="1700"/>
                        <a:t>Ongoing</a:t>
                      </a:r>
                    </a:p>
                  </a:txBody>
                  <a:tcPr anchor="ctr"/>
                </a:tc>
                <a:tc>
                  <a:txBody>
                    <a:bodyPr/>
                    <a:lstStyle/>
                    <a:p>
                      <a:r>
                        <a:rPr lang="en-IN" sz="1700"/>
                        <a:t>Ongoing</a:t>
                      </a:r>
                    </a:p>
                  </a:txBody>
                  <a:tcPr anchor="ctr"/>
                </a:tc>
                <a:tc>
                  <a:txBody>
                    <a:bodyPr/>
                    <a:lstStyle/>
                    <a:p>
                      <a:r>
                        <a:rPr lang="en-IN" sz="1700" dirty="0"/>
                        <a:t>Ongoing</a:t>
                      </a:r>
                    </a:p>
                  </a:txBody>
                  <a:tcPr anchor="ctr"/>
                </a:tc>
                <a:extLst>
                  <a:ext uri="{0D108BD9-81ED-4DB2-BD59-A6C34878D82A}">
                    <a16:rowId xmlns:a16="http://schemas.microsoft.com/office/drawing/2014/main" val="1356729347"/>
                  </a:ext>
                </a:extLst>
              </a:tr>
              <a:tr h="370840">
                <a:tc>
                  <a:txBody>
                    <a:bodyPr/>
                    <a:lstStyle/>
                    <a:p>
                      <a:r>
                        <a:rPr lang="en-IN" sz="1700" b="1" dirty="0"/>
                        <a:t>Achieving Revenue Target</a:t>
                      </a:r>
                      <a:endParaRPr lang="en-IN" sz="1700" dirty="0"/>
                    </a:p>
                  </a:txBody>
                  <a:tcPr anchor="ctr"/>
                </a:tc>
                <a:tc>
                  <a:txBody>
                    <a:bodyPr/>
                    <a:lstStyle/>
                    <a:p>
                      <a:r>
                        <a:rPr lang="en-IN" sz="1700" dirty="0"/>
                        <a:t>Target ₹12.5 Crores (~$1.5M) for FY 2025-26</a:t>
                      </a:r>
                    </a:p>
                  </a:txBody>
                  <a:tcPr anchor="ctr"/>
                </a:tc>
                <a:tc>
                  <a:txBody>
                    <a:bodyPr/>
                    <a:lstStyle/>
                    <a:p>
                      <a:r>
                        <a:rPr lang="en-IN" sz="1700" dirty="0"/>
                        <a:t>Revenue growth</a:t>
                      </a:r>
                    </a:p>
                  </a:txBody>
                  <a:tcPr anchor="ctr"/>
                </a:tc>
                <a:tc>
                  <a:txBody>
                    <a:bodyPr/>
                    <a:lstStyle/>
                    <a:p>
                      <a:r>
                        <a:rPr lang="en-IN" sz="1700"/>
                        <a:t>Revenue growth</a:t>
                      </a:r>
                    </a:p>
                  </a:txBody>
                  <a:tcPr anchor="ctr"/>
                </a:tc>
                <a:tc>
                  <a:txBody>
                    <a:bodyPr/>
                    <a:lstStyle/>
                    <a:p>
                      <a:r>
                        <a:rPr lang="en-IN" sz="1700"/>
                        <a:t>Revenue growth</a:t>
                      </a:r>
                    </a:p>
                  </a:txBody>
                  <a:tcPr anchor="ctr"/>
                </a:tc>
                <a:tc>
                  <a:txBody>
                    <a:bodyPr/>
                    <a:lstStyle/>
                    <a:p>
                      <a:r>
                        <a:rPr lang="en-IN" sz="1700" dirty="0"/>
                        <a:t>Revenue growth</a:t>
                      </a:r>
                    </a:p>
                  </a:txBody>
                  <a:tcPr anchor="ctr"/>
                </a:tc>
                <a:extLst>
                  <a:ext uri="{0D108BD9-81ED-4DB2-BD59-A6C34878D82A}">
                    <a16:rowId xmlns:a16="http://schemas.microsoft.com/office/drawing/2014/main" val="1543182823"/>
                  </a:ext>
                </a:extLst>
              </a:tr>
            </a:tbl>
          </a:graphicData>
        </a:graphic>
      </p:graphicFrame>
    </p:spTree>
    <p:extLst>
      <p:ext uri="{BB962C8B-B14F-4D97-AF65-F5344CB8AC3E}">
        <p14:creationId xmlns:p14="http://schemas.microsoft.com/office/powerpoint/2010/main" val="4188318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C7361DA-8BB1-CE9E-C6B4-CCD36BB3B154}"/>
              </a:ext>
            </a:extLst>
          </p:cNvPr>
          <p:cNvSpPr/>
          <p:nvPr/>
        </p:nvSpPr>
        <p:spPr>
          <a:xfrm>
            <a:off x="-19112" y="1"/>
            <a:ext cx="12211112" cy="2493598"/>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8DC8B4C3-0A55-3AF9-B486-1B3D9B67DAE7}"/>
              </a:ext>
            </a:extLst>
          </p:cNvPr>
          <p:cNvSpPr/>
          <p:nvPr/>
        </p:nvSpPr>
        <p:spPr>
          <a:xfrm>
            <a:off x="334963" y="1400537"/>
            <a:ext cx="11653837" cy="5075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2517" t="36928" r="3206" b="20274"/>
          <a:stretch/>
        </p:blipFill>
        <p:spPr>
          <a:xfrm>
            <a:off x="8229599" y="4866640"/>
            <a:ext cx="3545841" cy="1351280"/>
          </a:xfrm>
          <a:prstGeom prst="rect">
            <a:avLst/>
          </a:prstGeom>
        </p:spPr>
      </p:pic>
      <p:sp>
        <p:nvSpPr>
          <p:cNvPr id="13" name="Rectangle 12"/>
          <p:cNvSpPr/>
          <p:nvPr/>
        </p:nvSpPr>
        <p:spPr>
          <a:xfrm>
            <a:off x="913375" y="1594010"/>
            <a:ext cx="2445374" cy="379390"/>
          </a:xfrm>
          <a:prstGeom prst="rect">
            <a:avLst/>
          </a:prstGeom>
          <a:solidFill>
            <a:srgbClr val="87B04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000">
              <a:solidFill>
                <a:srgbClr val="87B049"/>
              </a:solidFill>
            </a:endParaRPr>
          </a:p>
        </p:txBody>
      </p:sp>
      <p:sp>
        <p:nvSpPr>
          <p:cNvPr id="64"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11</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3405058" y="344130"/>
            <a:ext cx="5158106" cy="608580"/>
          </a:xfrm>
          <a:prstGeom prst="rect">
            <a:avLst/>
          </a:prstGeom>
          <a:noFill/>
        </p:spPr>
        <p:txBody>
          <a:bodyPr wrap="none" lIns="0" rIns="0" rtlCol="0" anchor="ctr">
            <a:noAutofit/>
          </a:bodyPr>
          <a:lstStyle/>
          <a:p>
            <a:pPr lvl="0" algn="ctr">
              <a:defRPr/>
            </a:pPr>
            <a:r>
              <a:rPr lang="en-IN" sz="3600" dirty="0" smtClean="0">
                <a:latin typeface="Plumpfull" panose="02000603080000020003" pitchFamily="2" charset="0"/>
                <a:cs typeface="Assistant ExtraBold" pitchFamily="2" charset="-79"/>
              </a:rPr>
              <a:t>GBI Product Portfolio</a:t>
            </a:r>
            <a:endParaRPr kumimoji="0" lang="en-US" sz="3600" b="1" i="0" u="none" strike="noStrike" kern="1200" cap="none" spc="0" normalizeH="0" baseline="0" noProof="0" dirty="0">
              <a:ln>
                <a:noFill/>
              </a:ln>
              <a:solidFill>
                <a:srgbClr val="87B049"/>
              </a:solidFill>
              <a:effectLst/>
              <a:uLnTx/>
              <a:uFillTx/>
              <a:latin typeface="Plumpfull" panose="02000603080000020003" pitchFamily="2" charset="0"/>
              <a:cs typeface="Assistant ExtraBold" pitchFamily="2" charset="-79"/>
            </a:endParaRPr>
          </a:p>
        </p:txBody>
      </p:sp>
      <p:sp>
        <p:nvSpPr>
          <p:cNvPr id="5" name="TextBox 4">
            <a:extLst>
              <a:ext uri="{FF2B5EF4-FFF2-40B4-BE49-F238E27FC236}">
                <a16:creationId xmlns:a16="http://schemas.microsoft.com/office/drawing/2014/main" id="{6AC91877-C59E-D25E-23D9-85C267426C94}"/>
              </a:ext>
            </a:extLst>
          </p:cNvPr>
          <p:cNvSpPr txBox="1"/>
          <p:nvPr/>
        </p:nvSpPr>
        <p:spPr>
          <a:xfrm>
            <a:off x="1098959" y="1594011"/>
            <a:ext cx="1998006" cy="379389"/>
          </a:xfrm>
          <a:prstGeom prst="rect">
            <a:avLst/>
          </a:prstGeom>
          <a:noFill/>
        </p:spPr>
        <p:txBody>
          <a:bodyPr wrap="none" lIns="0" rIns="0" rtlCol="0" anchor="ctr">
            <a:noAutofit/>
          </a:bodyPr>
          <a:lstStyle/>
          <a:p>
            <a:pPr lvl="0" algn="ctr">
              <a:defRPr/>
            </a:pPr>
            <a:r>
              <a:rPr lang="en-IN" sz="2400" dirty="0" smtClean="0">
                <a:solidFill>
                  <a:schemeClr val="bg1"/>
                </a:solidFill>
                <a:latin typeface="Assistant ExtraBold" pitchFamily="2" charset="-79"/>
                <a:cs typeface="Assistant ExtraBold" pitchFamily="2" charset="-79"/>
              </a:rPr>
              <a:t>Organic Product</a:t>
            </a:r>
            <a:endParaRPr kumimoji="0" lang="en-US" sz="2400" b="1" i="0" u="none" strike="noStrike" kern="1200" cap="none" spc="0" normalizeH="0" baseline="0" noProof="0" dirty="0">
              <a:ln>
                <a:noFill/>
              </a:ln>
              <a:solidFill>
                <a:schemeClr val="bg1"/>
              </a:solidFill>
              <a:effectLst/>
              <a:uLnTx/>
              <a:uFillTx/>
              <a:latin typeface="Assistant ExtraBold" pitchFamily="2" charset="-79"/>
              <a:cs typeface="Assistant ExtraBold" pitchFamily="2" charset="-79"/>
            </a:endParaRPr>
          </a:p>
        </p:txBody>
      </p:sp>
      <p:grpSp>
        <p:nvGrpSpPr>
          <p:cNvPr id="9" name="Group 8"/>
          <p:cNvGrpSpPr/>
          <p:nvPr/>
        </p:nvGrpSpPr>
        <p:grpSpPr>
          <a:xfrm>
            <a:off x="242154" y="2101596"/>
            <a:ext cx="4052535" cy="1660949"/>
            <a:chOff x="312405" y="2568562"/>
            <a:chExt cx="4052535" cy="1660949"/>
          </a:xfrm>
        </p:grpSpPr>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76766" y="2568567"/>
              <a:ext cx="1588174" cy="1660944"/>
            </a:xfrm>
            <a:prstGeom prst="rect">
              <a:avLst/>
            </a:prstGeom>
          </p:spPr>
        </p:pic>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2405" y="2568563"/>
              <a:ext cx="1588176" cy="1660946"/>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845994" y="2568563"/>
              <a:ext cx="1588175" cy="1660945"/>
            </a:xfrm>
            <a:prstGeom prst="rect">
              <a:avLst/>
            </a:prstGeom>
          </p:spPr>
        </p:pic>
        <p:pic>
          <p:nvPicPr>
            <p:cNvPr id="7" name="Picture 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1955" y="2568562"/>
              <a:ext cx="1588177" cy="1660948"/>
            </a:xfrm>
            <a:prstGeom prst="rect">
              <a:avLst/>
            </a:prstGeom>
          </p:spPr>
        </p:pic>
        <p:pic>
          <p:nvPicPr>
            <p:cNvPr id="3" name="Picture 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867237" y="3132581"/>
              <a:ext cx="783521" cy="1096929"/>
            </a:xfrm>
            <a:prstGeom prst="rect">
              <a:avLst/>
            </a:prstGeom>
          </p:spPr>
        </p:pic>
        <p:pic>
          <p:nvPicPr>
            <p:cNvPr id="41" name="Picture 40"/>
            <p:cNvPicPr>
              <a:picLocks noChangeAspect="1"/>
            </p:cNvPicPr>
            <p:nvPr/>
          </p:nvPicPr>
          <p:blipFill rotWithShape="1">
            <a:blip r:embed="rId9" cstate="hqprint">
              <a:extLst>
                <a:ext uri="{28A0092B-C50C-407E-A947-70E740481C1C}">
                  <a14:useLocalDpi xmlns:a14="http://schemas.microsoft.com/office/drawing/2010/main" val="0"/>
                </a:ext>
              </a:extLst>
            </a:blip>
            <a:srcRect l="2668" t="3914" r="44070" b="2173"/>
            <a:stretch/>
          </p:blipFill>
          <p:spPr>
            <a:xfrm>
              <a:off x="2972099" y="3205086"/>
              <a:ext cx="635415" cy="896296"/>
            </a:xfrm>
            <a:prstGeom prst="rect">
              <a:avLst/>
            </a:prstGeom>
          </p:spPr>
        </p:pic>
        <p:pic>
          <p:nvPicPr>
            <p:cNvPr id="45" name="Picture 4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2407646" y="3205086"/>
              <a:ext cx="724222" cy="1024424"/>
            </a:xfrm>
            <a:prstGeom prst="rect">
              <a:avLst/>
            </a:prstGeom>
          </p:spPr>
        </p:pic>
      </p:grpSp>
      <p:sp>
        <p:nvSpPr>
          <p:cNvPr id="10" name="Rectangle 9"/>
          <p:cNvSpPr/>
          <p:nvPr/>
        </p:nvSpPr>
        <p:spPr>
          <a:xfrm>
            <a:off x="364089" y="3609734"/>
            <a:ext cx="3930600" cy="2667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4" name="Rectangle 13"/>
          <p:cNvSpPr/>
          <p:nvPr/>
        </p:nvSpPr>
        <p:spPr>
          <a:xfrm>
            <a:off x="882721" y="4193565"/>
            <a:ext cx="2724774" cy="379390"/>
          </a:xfrm>
          <a:prstGeom prst="rect">
            <a:avLst/>
          </a:prstGeom>
          <a:solidFill>
            <a:srgbClr val="87B04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000">
              <a:solidFill>
                <a:srgbClr val="87B049"/>
              </a:solidFill>
            </a:endParaRPr>
          </a:p>
        </p:txBody>
      </p:sp>
      <p:sp>
        <p:nvSpPr>
          <p:cNvPr id="15" name="TextBox 14">
            <a:extLst>
              <a:ext uri="{FF2B5EF4-FFF2-40B4-BE49-F238E27FC236}">
                <a16:creationId xmlns:a16="http://schemas.microsoft.com/office/drawing/2014/main" id="{6AC91877-C59E-D25E-23D9-85C267426C94}"/>
              </a:ext>
            </a:extLst>
          </p:cNvPr>
          <p:cNvSpPr txBox="1"/>
          <p:nvPr/>
        </p:nvSpPr>
        <p:spPr>
          <a:xfrm>
            <a:off x="1208005" y="4193566"/>
            <a:ext cx="1998006" cy="379389"/>
          </a:xfrm>
          <a:prstGeom prst="rect">
            <a:avLst/>
          </a:prstGeom>
          <a:noFill/>
        </p:spPr>
        <p:txBody>
          <a:bodyPr wrap="none" lIns="0" rIns="0" rtlCol="0" anchor="ctr">
            <a:noAutofit/>
          </a:bodyPr>
          <a:lstStyle/>
          <a:p>
            <a:pPr lvl="0" algn="ctr">
              <a:defRPr/>
            </a:pPr>
            <a:r>
              <a:rPr lang="en-IN" sz="2400" dirty="0" smtClean="0">
                <a:solidFill>
                  <a:schemeClr val="bg1"/>
                </a:solidFill>
                <a:latin typeface="Assistant ExtraBold" pitchFamily="2" charset="-79"/>
                <a:cs typeface="Assistant ExtraBold" pitchFamily="2" charset="-79"/>
              </a:rPr>
              <a:t>Non-Basmati Rice</a:t>
            </a:r>
            <a:endParaRPr kumimoji="0" lang="en-US" sz="2400" b="1" i="0" u="none" strike="noStrike" kern="1200" cap="none" spc="0" normalizeH="0" baseline="0" noProof="0" dirty="0">
              <a:ln>
                <a:noFill/>
              </a:ln>
              <a:solidFill>
                <a:schemeClr val="bg1"/>
              </a:solidFill>
              <a:effectLst/>
              <a:uLnTx/>
              <a:uFillTx/>
              <a:latin typeface="Assistant ExtraBold" pitchFamily="2" charset="-79"/>
              <a:cs typeface="Assistant ExtraBold" pitchFamily="2" charset="-79"/>
            </a:endParaRPr>
          </a:p>
        </p:txBody>
      </p:sp>
      <p:grpSp>
        <p:nvGrpSpPr>
          <p:cNvPr id="16" name="Group 15"/>
          <p:cNvGrpSpPr/>
          <p:nvPr/>
        </p:nvGrpSpPr>
        <p:grpSpPr>
          <a:xfrm>
            <a:off x="351200" y="4701151"/>
            <a:ext cx="4052535" cy="1660949"/>
            <a:chOff x="312405" y="2568562"/>
            <a:chExt cx="4052535" cy="1660949"/>
          </a:xfrm>
        </p:grpSpPr>
        <p:pic>
          <p:nvPicPr>
            <p:cNvPr id="18" name="Picture 17"/>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776766" y="2568567"/>
              <a:ext cx="1588174" cy="1660944"/>
            </a:xfrm>
            <a:prstGeom prst="rect">
              <a:avLst/>
            </a:prstGeom>
          </p:spPr>
        </p:pic>
        <p:pic>
          <p:nvPicPr>
            <p:cNvPr id="19" name="Picture 1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206313" y="2568566"/>
              <a:ext cx="1588174" cy="1660945"/>
            </a:xfrm>
            <a:prstGeom prst="rect">
              <a:avLst/>
            </a:prstGeom>
          </p:spPr>
        </p:pic>
        <p:pic>
          <p:nvPicPr>
            <p:cNvPr id="20" name="Picture 1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2405" y="2568563"/>
              <a:ext cx="1588176" cy="1660946"/>
            </a:xfrm>
            <a:prstGeom prst="rect">
              <a:avLst/>
            </a:prstGeom>
          </p:spPr>
        </p:pic>
        <p:pic>
          <p:nvPicPr>
            <p:cNvPr id="21" name="Picture 20"/>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635861" y="2568565"/>
              <a:ext cx="1588175" cy="1660945"/>
            </a:xfrm>
            <a:prstGeom prst="rect">
              <a:avLst/>
            </a:prstGeom>
          </p:spPr>
        </p:pic>
        <p:pic>
          <p:nvPicPr>
            <p:cNvPr id="22" name="Picture 2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1955" y="2568562"/>
              <a:ext cx="1588177" cy="1660948"/>
            </a:xfrm>
            <a:prstGeom prst="rect">
              <a:avLst/>
            </a:prstGeom>
          </p:spPr>
        </p:pic>
      </p:grpSp>
      <p:sp>
        <p:nvSpPr>
          <p:cNvPr id="23" name="Rectangle 22"/>
          <p:cNvSpPr/>
          <p:nvPr/>
        </p:nvSpPr>
        <p:spPr>
          <a:xfrm>
            <a:off x="577254" y="6209289"/>
            <a:ext cx="3551163" cy="2667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24" name="Rectangle 23"/>
          <p:cNvSpPr/>
          <p:nvPr/>
        </p:nvSpPr>
        <p:spPr>
          <a:xfrm>
            <a:off x="8474214" y="1594010"/>
            <a:ext cx="2445374" cy="379390"/>
          </a:xfrm>
          <a:prstGeom prst="rect">
            <a:avLst/>
          </a:prstGeom>
          <a:solidFill>
            <a:srgbClr val="87B04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000">
              <a:solidFill>
                <a:srgbClr val="87B049"/>
              </a:solidFill>
            </a:endParaRPr>
          </a:p>
        </p:txBody>
      </p:sp>
      <p:sp>
        <p:nvSpPr>
          <p:cNvPr id="25" name="TextBox 24">
            <a:extLst>
              <a:ext uri="{FF2B5EF4-FFF2-40B4-BE49-F238E27FC236}">
                <a16:creationId xmlns:a16="http://schemas.microsoft.com/office/drawing/2014/main" id="{6AC91877-C59E-D25E-23D9-85C267426C94}"/>
              </a:ext>
            </a:extLst>
          </p:cNvPr>
          <p:cNvSpPr txBox="1"/>
          <p:nvPr/>
        </p:nvSpPr>
        <p:spPr>
          <a:xfrm>
            <a:off x="8659798" y="1594011"/>
            <a:ext cx="1998006" cy="379389"/>
          </a:xfrm>
          <a:prstGeom prst="rect">
            <a:avLst/>
          </a:prstGeom>
          <a:noFill/>
        </p:spPr>
        <p:txBody>
          <a:bodyPr wrap="none" lIns="0" rIns="0" rtlCol="0" anchor="ctr">
            <a:noAutofit/>
          </a:bodyPr>
          <a:lstStyle/>
          <a:p>
            <a:pPr lvl="0" algn="ctr">
              <a:defRPr/>
            </a:pPr>
            <a:r>
              <a:rPr lang="en-IN" sz="2400" dirty="0" smtClean="0">
                <a:solidFill>
                  <a:schemeClr val="bg1"/>
                </a:solidFill>
                <a:latin typeface="Assistant ExtraBold" pitchFamily="2" charset="-79"/>
                <a:cs typeface="Assistant ExtraBold" pitchFamily="2" charset="-79"/>
              </a:rPr>
              <a:t>Spices</a:t>
            </a:r>
            <a:endParaRPr kumimoji="0" lang="en-US" sz="2400" b="1" i="0" u="none" strike="noStrike" kern="1200" cap="none" spc="0" normalizeH="0" baseline="0" noProof="0" dirty="0">
              <a:ln>
                <a:noFill/>
              </a:ln>
              <a:solidFill>
                <a:schemeClr val="bg1"/>
              </a:solidFill>
              <a:effectLst/>
              <a:uLnTx/>
              <a:uFillTx/>
              <a:latin typeface="Assistant ExtraBold" pitchFamily="2" charset="-79"/>
              <a:cs typeface="Assistant ExtraBold" pitchFamily="2" charset="-79"/>
            </a:endParaRPr>
          </a:p>
        </p:txBody>
      </p:sp>
      <p:grpSp>
        <p:nvGrpSpPr>
          <p:cNvPr id="26" name="Group 25"/>
          <p:cNvGrpSpPr/>
          <p:nvPr/>
        </p:nvGrpSpPr>
        <p:grpSpPr>
          <a:xfrm>
            <a:off x="8009973" y="2009998"/>
            <a:ext cx="3638575" cy="1752548"/>
            <a:chOff x="519385" y="2476964"/>
            <a:chExt cx="3638575" cy="1752548"/>
          </a:xfrm>
        </p:grpSpPr>
        <p:pic>
          <p:nvPicPr>
            <p:cNvPr id="27" name="Picture 2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983746" y="2568567"/>
              <a:ext cx="1174214" cy="1660945"/>
            </a:xfrm>
            <a:prstGeom prst="rect">
              <a:avLst/>
            </a:prstGeom>
          </p:spPr>
        </p:pic>
        <p:pic>
          <p:nvPicPr>
            <p:cNvPr id="28" name="Picture 27"/>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2413293" y="2568566"/>
              <a:ext cx="1174214" cy="1660945"/>
            </a:xfrm>
            <a:prstGeom prst="rect">
              <a:avLst/>
            </a:prstGeom>
          </p:spPr>
        </p:pic>
        <p:pic>
          <p:nvPicPr>
            <p:cNvPr id="29" name="Picture 28"/>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519385" y="2568563"/>
              <a:ext cx="1174215" cy="1660947"/>
            </a:xfrm>
            <a:prstGeom prst="rect">
              <a:avLst/>
            </a:prstGeom>
          </p:spPr>
        </p:pic>
        <p:pic>
          <p:nvPicPr>
            <p:cNvPr id="30" name="Picture 29"/>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842841" y="2568565"/>
              <a:ext cx="1174214" cy="1660946"/>
            </a:xfrm>
            <a:prstGeom prst="rect">
              <a:avLst/>
            </a:prstGeom>
          </p:spPr>
        </p:pic>
        <p:pic>
          <p:nvPicPr>
            <p:cNvPr id="31" name="Picture 30"/>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169209" y="2476964"/>
              <a:ext cx="1251817" cy="1752545"/>
            </a:xfrm>
            <a:prstGeom prst="rect">
              <a:avLst/>
            </a:prstGeom>
          </p:spPr>
        </p:pic>
      </p:grpSp>
      <p:sp>
        <p:nvSpPr>
          <p:cNvPr id="33" name="Rectangle 32"/>
          <p:cNvSpPr/>
          <p:nvPr/>
        </p:nvSpPr>
        <p:spPr>
          <a:xfrm>
            <a:off x="7938581" y="3609734"/>
            <a:ext cx="3930600" cy="2667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34" name="Rectangle 33"/>
          <p:cNvSpPr/>
          <p:nvPr/>
        </p:nvSpPr>
        <p:spPr>
          <a:xfrm>
            <a:off x="8474214" y="4193565"/>
            <a:ext cx="2445374" cy="379390"/>
          </a:xfrm>
          <a:prstGeom prst="rect">
            <a:avLst/>
          </a:prstGeom>
          <a:solidFill>
            <a:srgbClr val="87B04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000">
              <a:solidFill>
                <a:srgbClr val="87B049"/>
              </a:solidFill>
            </a:endParaRPr>
          </a:p>
        </p:txBody>
      </p:sp>
      <p:sp>
        <p:nvSpPr>
          <p:cNvPr id="35" name="TextBox 34">
            <a:extLst>
              <a:ext uri="{FF2B5EF4-FFF2-40B4-BE49-F238E27FC236}">
                <a16:creationId xmlns:a16="http://schemas.microsoft.com/office/drawing/2014/main" id="{6AC91877-C59E-D25E-23D9-85C267426C94}"/>
              </a:ext>
            </a:extLst>
          </p:cNvPr>
          <p:cNvSpPr txBox="1"/>
          <p:nvPr/>
        </p:nvSpPr>
        <p:spPr>
          <a:xfrm>
            <a:off x="8659798" y="4193566"/>
            <a:ext cx="1998006" cy="379389"/>
          </a:xfrm>
          <a:prstGeom prst="rect">
            <a:avLst/>
          </a:prstGeom>
          <a:noFill/>
        </p:spPr>
        <p:txBody>
          <a:bodyPr wrap="none" lIns="0" rIns="0" rtlCol="0" anchor="ctr">
            <a:noAutofit/>
          </a:bodyPr>
          <a:lstStyle/>
          <a:p>
            <a:pPr lvl="0" algn="ctr">
              <a:defRPr/>
            </a:pPr>
            <a:r>
              <a:rPr lang="en-IN" sz="2400" dirty="0" smtClean="0">
                <a:solidFill>
                  <a:schemeClr val="bg1"/>
                </a:solidFill>
                <a:latin typeface="Assistant ExtraBold" pitchFamily="2" charset="-79"/>
                <a:cs typeface="Assistant ExtraBold" pitchFamily="2" charset="-79"/>
              </a:rPr>
              <a:t>Pickle</a:t>
            </a:r>
            <a:endParaRPr kumimoji="0" lang="en-US" sz="2400" b="1" i="0" u="none" strike="noStrike" kern="1200" cap="none" spc="0" normalizeH="0" baseline="0" noProof="0" dirty="0">
              <a:ln>
                <a:noFill/>
              </a:ln>
              <a:solidFill>
                <a:schemeClr val="bg1"/>
              </a:solidFill>
              <a:effectLst/>
              <a:uLnTx/>
              <a:uFillTx/>
              <a:latin typeface="Assistant ExtraBold" pitchFamily="2" charset="-79"/>
              <a:cs typeface="Assistant ExtraBold" pitchFamily="2" charset="-79"/>
            </a:endParaRPr>
          </a:p>
        </p:txBody>
      </p:sp>
      <p:sp>
        <p:nvSpPr>
          <p:cNvPr id="43" name="Rectangle 42"/>
          <p:cNvSpPr/>
          <p:nvPr/>
        </p:nvSpPr>
        <p:spPr>
          <a:xfrm>
            <a:off x="4823178" y="1594010"/>
            <a:ext cx="2445374" cy="379390"/>
          </a:xfrm>
          <a:prstGeom prst="rect">
            <a:avLst/>
          </a:prstGeom>
          <a:solidFill>
            <a:srgbClr val="87B04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000">
              <a:solidFill>
                <a:srgbClr val="87B049"/>
              </a:solidFill>
            </a:endParaRPr>
          </a:p>
        </p:txBody>
      </p:sp>
      <p:sp>
        <p:nvSpPr>
          <p:cNvPr id="44" name="TextBox 43">
            <a:extLst>
              <a:ext uri="{FF2B5EF4-FFF2-40B4-BE49-F238E27FC236}">
                <a16:creationId xmlns:a16="http://schemas.microsoft.com/office/drawing/2014/main" id="{6AC91877-C59E-D25E-23D9-85C267426C94}"/>
              </a:ext>
            </a:extLst>
          </p:cNvPr>
          <p:cNvSpPr txBox="1"/>
          <p:nvPr/>
        </p:nvSpPr>
        <p:spPr>
          <a:xfrm>
            <a:off x="5046862" y="1594011"/>
            <a:ext cx="1998006" cy="379389"/>
          </a:xfrm>
          <a:prstGeom prst="rect">
            <a:avLst/>
          </a:prstGeom>
          <a:noFill/>
        </p:spPr>
        <p:txBody>
          <a:bodyPr wrap="none" lIns="0" rIns="0" rtlCol="0" anchor="ctr">
            <a:noAutofit/>
          </a:bodyPr>
          <a:lstStyle/>
          <a:p>
            <a:pPr lvl="0" algn="ctr">
              <a:defRPr/>
            </a:pPr>
            <a:r>
              <a:rPr lang="en-IN" sz="2400" dirty="0" smtClean="0">
                <a:solidFill>
                  <a:schemeClr val="bg1"/>
                </a:solidFill>
                <a:latin typeface="Assistant ExtraBold" pitchFamily="2" charset="-79"/>
                <a:cs typeface="Assistant ExtraBold" pitchFamily="2" charset="-79"/>
              </a:rPr>
              <a:t>Sugar </a:t>
            </a:r>
            <a:r>
              <a:rPr lang="en-IN" sz="2400" dirty="0">
                <a:solidFill>
                  <a:schemeClr val="bg1"/>
                </a:solidFill>
                <a:latin typeface="Assistant ExtraBold" pitchFamily="2" charset="-79"/>
                <a:cs typeface="Assistant ExtraBold" pitchFamily="2" charset="-79"/>
              </a:rPr>
              <a:t>&amp; </a:t>
            </a:r>
            <a:r>
              <a:rPr lang="en-IN" sz="2400" dirty="0" err="1">
                <a:solidFill>
                  <a:schemeClr val="bg1"/>
                </a:solidFill>
                <a:latin typeface="Assistant ExtraBold" pitchFamily="2" charset="-79"/>
                <a:cs typeface="Assistant ExtraBold" pitchFamily="2" charset="-79"/>
              </a:rPr>
              <a:t>J</a:t>
            </a:r>
            <a:r>
              <a:rPr lang="en-IN" sz="2400" dirty="0" err="1" smtClean="0">
                <a:solidFill>
                  <a:schemeClr val="bg1"/>
                </a:solidFill>
                <a:latin typeface="Assistant ExtraBold" pitchFamily="2" charset="-79"/>
                <a:cs typeface="Assistant ExtraBold" pitchFamily="2" charset="-79"/>
              </a:rPr>
              <a:t>aggery</a:t>
            </a:r>
            <a:endParaRPr kumimoji="0" lang="en-US" sz="2400" b="1" i="0" u="none" strike="noStrike" kern="1200" cap="none" spc="0" normalizeH="0" baseline="0" noProof="0" dirty="0">
              <a:ln>
                <a:noFill/>
              </a:ln>
              <a:solidFill>
                <a:schemeClr val="bg1"/>
              </a:solidFill>
              <a:effectLst/>
              <a:uLnTx/>
              <a:uFillTx/>
              <a:latin typeface="Assistant ExtraBold" pitchFamily="2" charset="-79"/>
              <a:cs typeface="Assistant ExtraBold" pitchFamily="2" charset="-79"/>
            </a:endParaRPr>
          </a:p>
        </p:txBody>
      </p:sp>
      <p:sp>
        <p:nvSpPr>
          <p:cNvPr id="51" name="Rectangle 50"/>
          <p:cNvSpPr/>
          <p:nvPr/>
        </p:nvSpPr>
        <p:spPr>
          <a:xfrm>
            <a:off x="4826152" y="3615580"/>
            <a:ext cx="2439426" cy="2667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pic>
        <p:nvPicPr>
          <p:cNvPr id="32" name="Picture 31"/>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6192674" y="2534989"/>
            <a:ext cx="1066100" cy="1066100"/>
          </a:xfrm>
          <a:prstGeom prst="rect">
            <a:avLst/>
          </a:prstGeom>
        </p:spPr>
      </p:pic>
      <p:pic>
        <p:nvPicPr>
          <p:cNvPr id="12" name="Picture 11"/>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4821397" y="2043089"/>
            <a:ext cx="1627936" cy="1702528"/>
          </a:xfrm>
          <a:prstGeom prst="rect">
            <a:avLst/>
          </a:prstGeom>
        </p:spPr>
      </p:pic>
      <p:sp>
        <p:nvSpPr>
          <p:cNvPr id="59" name="Rectangle 58"/>
          <p:cNvSpPr/>
          <p:nvPr/>
        </p:nvSpPr>
        <p:spPr>
          <a:xfrm>
            <a:off x="4861159" y="4193565"/>
            <a:ext cx="2724774" cy="379390"/>
          </a:xfrm>
          <a:prstGeom prst="rect">
            <a:avLst/>
          </a:prstGeom>
          <a:solidFill>
            <a:srgbClr val="87B04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000">
              <a:solidFill>
                <a:srgbClr val="87B049"/>
              </a:solidFill>
            </a:endParaRPr>
          </a:p>
        </p:txBody>
      </p:sp>
      <p:sp>
        <p:nvSpPr>
          <p:cNvPr id="60" name="TextBox 59">
            <a:extLst>
              <a:ext uri="{FF2B5EF4-FFF2-40B4-BE49-F238E27FC236}">
                <a16:creationId xmlns:a16="http://schemas.microsoft.com/office/drawing/2014/main" id="{6AC91877-C59E-D25E-23D9-85C267426C94}"/>
              </a:ext>
            </a:extLst>
          </p:cNvPr>
          <p:cNvSpPr txBox="1"/>
          <p:nvPr/>
        </p:nvSpPr>
        <p:spPr>
          <a:xfrm>
            <a:off x="5186443" y="4193566"/>
            <a:ext cx="1998006" cy="379389"/>
          </a:xfrm>
          <a:prstGeom prst="rect">
            <a:avLst/>
          </a:prstGeom>
          <a:noFill/>
        </p:spPr>
        <p:txBody>
          <a:bodyPr wrap="none" lIns="0" rIns="0" rtlCol="0" anchor="ctr">
            <a:noAutofit/>
          </a:bodyPr>
          <a:lstStyle/>
          <a:p>
            <a:pPr lvl="0" algn="ctr">
              <a:defRPr/>
            </a:pPr>
            <a:r>
              <a:rPr lang="en-IN" sz="2400" dirty="0" smtClean="0">
                <a:solidFill>
                  <a:schemeClr val="bg1"/>
                </a:solidFill>
                <a:latin typeface="Assistant ExtraBold" pitchFamily="2" charset="-79"/>
                <a:cs typeface="Assistant ExtraBold" pitchFamily="2" charset="-79"/>
              </a:rPr>
              <a:t>Basmati </a:t>
            </a:r>
            <a:r>
              <a:rPr lang="en-IN" sz="2400" dirty="0" smtClean="0">
                <a:solidFill>
                  <a:schemeClr val="bg1"/>
                </a:solidFill>
                <a:latin typeface="Assistant ExtraBold" pitchFamily="2" charset="-79"/>
                <a:cs typeface="Assistant ExtraBold" pitchFamily="2" charset="-79"/>
              </a:rPr>
              <a:t>Rice</a:t>
            </a:r>
            <a:endParaRPr kumimoji="0" lang="en-US" sz="2400" b="1" i="0" u="none" strike="noStrike" kern="1200" cap="none" spc="0" normalizeH="0" baseline="0" noProof="0" dirty="0">
              <a:ln>
                <a:noFill/>
              </a:ln>
              <a:solidFill>
                <a:schemeClr val="bg1"/>
              </a:solidFill>
              <a:effectLst/>
              <a:uLnTx/>
              <a:uFillTx/>
              <a:latin typeface="Assistant ExtraBold" pitchFamily="2" charset="-79"/>
              <a:cs typeface="Assistant ExtraBold" pitchFamily="2" charset="-79"/>
            </a:endParaRPr>
          </a:p>
        </p:txBody>
      </p:sp>
      <p:grpSp>
        <p:nvGrpSpPr>
          <p:cNvPr id="61" name="Group 60"/>
          <p:cNvGrpSpPr/>
          <p:nvPr/>
        </p:nvGrpSpPr>
        <p:grpSpPr>
          <a:xfrm>
            <a:off x="4233600" y="4701151"/>
            <a:ext cx="4052534" cy="1660949"/>
            <a:chOff x="312405" y="2568562"/>
            <a:chExt cx="4052534" cy="1660949"/>
          </a:xfrm>
        </p:grpSpPr>
        <p:pic>
          <p:nvPicPr>
            <p:cNvPr id="62" name="Picture 61"/>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2776766" y="2568567"/>
              <a:ext cx="1588173" cy="1660944"/>
            </a:xfrm>
            <a:prstGeom prst="rect">
              <a:avLst/>
            </a:prstGeom>
          </p:spPr>
        </p:pic>
        <p:pic>
          <p:nvPicPr>
            <p:cNvPr id="63" name="Picture 62"/>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206313" y="2568566"/>
              <a:ext cx="1588174" cy="1660944"/>
            </a:xfrm>
            <a:prstGeom prst="rect">
              <a:avLst/>
            </a:prstGeom>
          </p:spPr>
        </p:pic>
        <p:pic>
          <p:nvPicPr>
            <p:cNvPr id="65" name="Picture 64"/>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312405" y="2568563"/>
              <a:ext cx="1588175" cy="1660946"/>
            </a:xfrm>
            <a:prstGeom prst="rect">
              <a:avLst/>
            </a:prstGeom>
          </p:spPr>
        </p:pic>
        <p:pic>
          <p:nvPicPr>
            <p:cNvPr id="66" name="Picture 65"/>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1635861" y="2568565"/>
              <a:ext cx="1588174" cy="1660945"/>
            </a:xfrm>
            <a:prstGeom prst="rect">
              <a:avLst/>
            </a:prstGeom>
          </p:spPr>
        </p:pic>
        <p:pic>
          <p:nvPicPr>
            <p:cNvPr id="67" name="Picture 66"/>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1001955" y="2568562"/>
              <a:ext cx="1588177" cy="1660947"/>
            </a:xfrm>
            <a:prstGeom prst="rect">
              <a:avLst/>
            </a:prstGeom>
          </p:spPr>
        </p:pic>
      </p:grpSp>
      <p:sp>
        <p:nvSpPr>
          <p:cNvPr id="69" name="Rectangle 68"/>
          <p:cNvSpPr/>
          <p:nvPr/>
        </p:nvSpPr>
        <p:spPr>
          <a:xfrm>
            <a:off x="4484286" y="6209289"/>
            <a:ext cx="3551163" cy="2667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70" name="Rectangle 69"/>
          <p:cNvSpPr/>
          <p:nvPr/>
        </p:nvSpPr>
        <p:spPr>
          <a:xfrm>
            <a:off x="8241241" y="6209289"/>
            <a:ext cx="3551163" cy="2667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1344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6519E81-C48F-4DC1-8447-5AA3137BE5EE}"/>
              </a:ext>
            </a:extLst>
          </p:cNvPr>
          <p:cNvSpPr/>
          <p:nvPr/>
        </p:nvSpPr>
        <p:spPr>
          <a:xfrm>
            <a:off x="254000" y="232921"/>
            <a:ext cx="11684000" cy="628091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413618" y="232921"/>
            <a:ext cx="8268265" cy="830997"/>
          </a:xfrm>
          <a:prstGeom prst="rect">
            <a:avLst/>
          </a:prstGeom>
          <a:noFill/>
        </p:spPr>
        <p:txBody>
          <a:bodyPr wrap="none" lIns="0" rIns="0" rtlCol="0" anchor="ctr">
            <a:noAutofit/>
          </a:bodyPr>
          <a:lstStyle/>
          <a:p>
            <a:pPr lvl="0">
              <a:defRPr/>
            </a:pPr>
            <a:r>
              <a:rPr lang="en-IN" sz="3600" dirty="0">
                <a:latin typeface="Plumpfull" panose="02000603080000020003" pitchFamily="2" charset="0"/>
                <a:cs typeface="Assistant ExtraBold" pitchFamily="2" charset="-79"/>
              </a:rPr>
              <a:t>Indian Agricultural Market Trends</a:t>
            </a:r>
            <a:endParaRPr kumimoji="0" lang="en-US" sz="3600" b="1" i="0" u="none" strike="noStrike" kern="1200" cap="none" spc="0" normalizeH="0" baseline="0" noProof="0" dirty="0">
              <a:ln>
                <a:noFill/>
              </a:ln>
              <a:solidFill>
                <a:srgbClr val="87B049"/>
              </a:solidFill>
              <a:effectLst/>
              <a:uLnTx/>
              <a:uFillTx/>
              <a:latin typeface="Plumpfull" panose="02000603080000020003" pitchFamily="2" charset="0"/>
              <a:cs typeface="Assistant ExtraBold" pitchFamily="2" charset="-79"/>
            </a:endParaRPr>
          </a:p>
        </p:txBody>
      </p:sp>
      <p:sp>
        <p:nvSpPr>
          <p:cNvPr id="3" name="TextBox 2">
            <a:extLst>
              <a:ext uri="{FF2B5EF4-FFF2-40B4-BE49-F238E27FC236}">
                <a16:creationId xmlns:a16="http://schemas.microsoft.com/office/drawing/2014/main" id="{67F4A759-59AA-99E3-E93F-0495599458F0}"/>
              </a:ext>
            </a:extLst>
          </p:cNvPr>
          <p:cNvSpPr txBox="1"/>
          <p:nvPr/>
        </p:nvSpPr>
        <p:spPr>
          <a:xfrm>
            <a:off x="479659" y="1705685"/>
            <a:ext cx="2271077"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D5F02008-856E-11CF-BAD7-01C3A725BEFF}"/>
              </a:ext>
            </a:extLst>
          </p:cNvPr>
          <p:cNvSpPr txBox="1"/>
          <p:nvPr/>
        </p:nvSpPr>
        <p:spPr>
          <a:xfrm>
            <a:off x="413619" y="2128158"/>
            <a:ext cx="6045054" cy="745390"/>
          </a:xfrm>
          <a:prstGeom prst="rect">
            <a:avLst/>
          </a:prstGeom>
          <a:noFill/>
        </p:spPr>
        <p:txBody>
          <a:bodyPr wrap="square" rtlCol="0" anchor="t">
            <a:noAutofit/>
          </a:bodyPr>
          <a:lstStyle/>
          <a:p>
            <a:pPr marL="285750" lvl="0" indent="-285750">
              <a:spcAft>
                <a:spcPts val="600"/>
              </a:spcAft>
              <a:buFont typeface="Wingdings" panose="05000000000000000000" pitchFamily="2" charset="2"/>
              <a:buChar char="§"/>
              <a:defRPr/>
            </a:pPr>
            <a:r>
              <a:rPr lang="en-US" sz="1400" dirty="0" smtClean="0"/>
              <a:t>India's </a:t>
            </a:r>
            <a:r>
              <a:rPr lang="en-US" sz="1400" dirty="0"/>
              <a:t>rice market is projected to generate approximately $112.08 billion in revenue by 2025, with a CAGR of 6.75% (2025-2030). </a:t>
            </a:r>
            <a:endParaRPr lang="en-US" sz="1400" dirty="0" smtClean="0"/>
          </a:p>
          <a:p>
            <a:pPr marL="285750" lvl="0" indent="-285750">
              <a:spcAft>
                <a:spcPts val="600"/>
              </a:spcAft>
              <a:buFont typeface="Wingdings" panose="05000000000000000000" pitchFamily="2" charset="2"/>
              <a:buChar char="§"/>
              <a:defRPr/>
            </a:pPr>
            <a:r>
              <a:rPr lang="en-US" sz="1400" dirty="0" smtClean="0"/>
              <a:t>India </a:t>
            </a:r>
            <a:r>
              <a:rPr lang="en-US" sz="1400" dirty="0"/>
              <a:t>accounts for 40% of global rice exports. </a:t>
            </a:r>
            <a:endParaRPr lang="en-US" sz="1400" dirty="0" smtClean="0"/>
          </a:p>
          <a:p>
            <a:pPr marL="285750" lvl="0" indent="-285750">
              <a:spcAft>
                <a:spcPts val="600"/>
              </a:spcAft>
              <a:buFont typeface="Wingdings" panose="05000000000000000000" pitchFamily="2" charset="2"/>
              <a:buChar char="§"/>
              <a:defRPr/>
            </a:pPr>
            <a:r>
              <a:rPr lang="en-US" sz="1400" dirty="0" smtClean="0"/>
              <a:t>Basmati </a:t>
            </a:r>
            <a:r>
              <a:rPr lang="en-US" sz="1400" dirty="0"/>
              <a:t>rice is highly valued in the Middle East, Europe, and the USA.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5B4D6405-FFCD-88A9-C5C8-231935887D02}"/>
              </a:ext>
            </a:extLst>
          </p:cNvPr>
          <p:cNvSpPr/>
          <p:nvPr/>
        </p:nvSpPr>
        <p:spPr>
          <a:xfrm>
            <a:off x="608891" y="1686336"/>
            <a:ext cx="2695565"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dirty="0"/>
              <a:t>Rice Market Trends</a:t>
            </a:r>
            <a:endParaRPr kumimoji="0" lang="en-US"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8" name="TextBox 57">
            <a:extLst>
              <a:ext uri="{FF2B5EF4-FFF2-40B4-BE49-F238E27FC236}">
                <a16:creationId xmlns:a16="http://schemas.microsoft.com/office/drawing/2014/main" id="{D5F02008-856E-11CF-BAD7-01C3A725BEFF}"/>
              </a:ext>
            </a:extLst>
          </p:cNvPr>
          <p:cNvSpPr txBox="1"/>
          <p:nvPr/>
        </p:nvSpPr>
        <p:spPr>
          <a:xfrm>
            <a:off x="413619" y="1063918"/>
            <a:ext cx="5842317" cy="318679"/>
          </a:xfrm>
          <a:prstGeom prst="rect">
            <a:avLst/>
          </a:prstGeom>
          <a:noFill/>
        </p:spPr>
        <p:txBody>
          <a:bodyPr wrap="square" rtlCol="0" anchor="t">
            <a:noAutofit/>
          </a:bodyPr>
          <a:lstStyle/>
          <a:p>
            <a:pPr lvl="0">
              <a:spcAft>
                <a:spcPts val="600"/>
              </a:spcAft>
              <a:defRPr/>
            </a:pPr>
            <a:r>
              <a:rPr lang="en-US" sz="1400" dirty="0">
                <a:latin typeface="Bahnschrift" panose="020B0502040204020203" pitchFamily="34" charset="0"/>
              </a:rPr>
              <a:t>Overview of Rice, Spices, Sugar, Flour, and </a:t>
            </a:r>
            <a:r>
              <a:rPr lang="en-US" sz="1400" dirty="0" err="1">
                <a:latin typeface="Bahnschrift" panose="020B0502040204020203" pitchFamily="34" charset="0"/>
              </a:rPr>
              <a:t>Jaggery</a:t>
            </a:r>
            <a:r>
              <a:rPr lang="en-US" sz="1400" dirty="0">
                <a:latin typeface="Bahnschrift" panose="020B0502040204020203" pitchFamily="34" charset="0"/>
              </a:rPr>
              <a:t> Industries </a:t>
            </a:r>
            <a:endParaRPr kumimoji="0" lang="en-US" sz="1400" b="0" i="0" u="none" strike="noStrike" kern="1200" cap="none" spc="0" normalizeH="0" baseline="0" noProof="0" dirty="0">
              <a:ln>
                <a:noFill/>
              </a:ln>
              <a:solidFill>
                <a:prstClr val="black"/>
              </a:solidFill>
              <a:effectLst/>
              <a:uLnTx/>
              <a:uFillTx/>
              <a:latin typeface="Bahnschrift" panose="020B0502040204020203" pitchFamily="34" charset="0"/>
              <a:cs typeface="Segoe UI" panose="020B0502040204020203" pitchFamily="34" charset="0"/>
            </a:endParaRPr>
          </a:p>
        </p:txBody>
      </p:sp>
      <p:sp>
        <p:nvSpPr>
          <p:cNvPr id="60" name="TextBox 59">
            <a:extLst>
              <a:ext uri="{FF2B5EF4-FFF2-40B4-BE49-F238E27FC236}">
                <a16:creationId xmlns:a16="http://schemas.microsoft.com/office/drawing/2014/main" id="{67F4A759-59AA-99E3-E93F-0495599458F0}"/>
              </a:ext>
            </a:extLst>
          </p:cNvPr>
          <p:cNvSpPr txBox="1"/>
          <p:nvPr/>
        </p:nvSpPr>
        <p:spPr>
          <a:xfrm>
            <a:off x="479659" y="3638458"/>
            <a:ext cx="2568339"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1" name="TextBox 60">
            <a:extLst>
              <a:ext uri="{FF2B5EF4-FFF2-40B4-BE49-F238E27FC236}">
                <a16:creationId xmlns:a16="http://schemas.microsoft.com/office/drawing/2014/main" id="{D5F02008-856E-11CF-BAD7-01C3A725BEFF}"/>
              </a:ext>
            </a:extLst>
          </p:cNvPr>
          <p:cNvSpPr txBox="1"/>
          <p:nvPr/>
        </p:nvSpPr>
        <p:spPr>
          <a:xfrm>
            <a:off x="413619" y="4060930"/>
            <a:ext cx="6149741" cy="1907377"/>
          </a:xfrm>
          <a:prstGeom prst="rect">
            <a:avLst/>
          </a:prstGeom>
          <a:noFill/>
        </p:spPr>
        <p:txBody>
          <a:bodyPr wrap="square" rtlCol="0" anchor="t">
            <a:noAutofit/>
          </a:bodyPr>
          <a:lstStyle/>
          <a:p>
            <a:pPr marL="285750" lvl="0" indent="-285750">
              <a:spcAft>
                <a:spcPts val="600"/>
              </a:spcAft>
              <a:buFont typeface="Wingdings" panose="05000000000000000000" pitchFamily="2" charset="2"/>
              <a:buChar char="§"/>
              <a:defRPr/>
            </a:pPr>
            <a:r>
              <a:rPr lang="en-US" sz="1400" dirty="0" smtClean="0"/>
              <a:t>The </a:t>
            </a:r>
            <a:r>
              <a:rPr lang="en-US" sz="1400" dirty="0"/>
              <a:t>Indian spices market is projected to reach approximately $61 billion by 2033, growing at a compound annual growth rate (CAGR) of </a:t>
            </a:r>
            <a:r>
              <a:rPr lang="en-US" sz="1400" dirty="0" smtClean="0"/>
              <a:t>10.00%. </a:t>
            </a:r>
          </a:p>
          <a:p>
            <a:pPr marL="285750" lvl="0" indent="-285750">
              <a:spcAft>
                <a:spcPts val="600"/>
              </a:spcAft>
              <a:buFont typeface="Wingdings" panose="05000000000000000000" pitchFamily="2" charset="2"/>
              <a:buChar char="§"/>
              <a:defRPr/>
            </a:pPr>
            <a:r>
              <a:rPr lang="en-US" sz="1400" dirty="0" smtClean="0"/>
              <a:t>Growing </a:t>
            </a:r>
            <a:r>
              <a:rPr lang="en-US" sz="1400" dirty="0"/>
              <a:t>demand for packaged spices—22% of consumers prefer branded spices over loose ones. </a:t>
            </a:r>
            <a:endParaRPr lang="en-US" sz="1400" dirty="0" smtClean="0"/>
          </a:p>
          <a:p>
            <a:pPr marL="285750" lvl="0" indent="-285750">
              <a:spcAft>
                <a:spcPts val="600"/>
              </a:spcAft>
              <a:buFont typeface="Wingdings" panose="05000000000000000000" pitchFamily="2" charset="2"/>
              <a:buChar char="§"/>
              <a:defRPr/>
            </a:pPr>
            <a:r>
              <a:rPr lang="en-US" sz="1400" dirty="0" smtClean="0"/>
              <a:t>India </a:t>
            </a:r>
            <a:r>
              <a:rPr lang="en-US" sz="1400" dirty="0"/>
              <a:t>contributes over 70% of global spice production.</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5B4D6405-FFCD-88A9-C5C8-231935887D02}"/>
              </a:ext>
            </a:extLst>
          </p:cNvPr>
          <p:cNvSpPr/>
          <p:nvPr/>
        </p:nvSpPr>
        <p:spPr>
          <a:xfrm>
            <a:off x="608891" y="3619109"/>
            <a:ext cx="2695565"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dirty="0"/>
              <a:t>Spices Market Trends</a:t>
            </a:r>
            <a:endParaRPr kumimoji="0" lang="en-US"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6" name="Group 5"/>
          <p:cNvGrpSpPr/>
          <p:nvPr/>
        </p:nvGrpSpPr>
        <p:grpSpPr>
          <a:xfrm>
            <a:off x="6458672" y="1145375"/>
            <a:ext cx="3387949" cy="2014383"/>
            <a:chOff x="6385168" y="1164726"/>
            <a:chExt cx="5708044" cy="428103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168" y="1164726"/>
              <a:ext cx="5708044" cy="4281033"/>
            </a:xfrm>
            <a:prstGeom prst="rect">
              <a:avLst/>
            </a:prstGeom>
          </p:spPr>
        </p:pic>
        <p:sp>
          <p:nvSpPr>
            <p:cNvPr id="5" name="Rectangle 4"/>
            <p:cNvSpPr/>
            <p:nvPr/>
          </p:nvSpPr>
          <p:spPr>
            <a:xfrm>
              <a:off x="6692592" y="2046699"/>
              <a:ext cx="1402896" cy="714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27901" y="1145377"/>
            <a:ext cx="1788953" cy="2014381"/>
          </a:xfrm>
          <a:prstGeom prst="rect">
            <a:avLst/>
          </a:prstGeom>
        </p:spPr>
      </p:pic>
      <p:sp>
        <p:nvSpPr>
          <p:cNvPr id="16" name="TextBox 15">
            <a:extLst>
              <a:ext uri="{FF2B5EF4-FFF2-40B4-BE49-F238E27FC236}">
                <a16:creationId xmlns:a16="http://schemas.microsoft.com/office/drawing/2014/main" id="{D5F02008-856E-11CF-BAD7-01C3A725BEFF}"/>
              </a:ext>
            </a:extLst>
          </p:cNvPr>
          <p:cNvSpPr txBox="1"/>
          <p:nvPr/>
        </p:nvSpPr>
        <p:spPr>
          <a:xfrm>
            <a:off x="7218681" y="3241215"/>
            <a:ext cx="4577080" cy="318679"/>
          </a:xfrm>
          <a:prstGeom prst="rect">
            <a:avLst/>
          </a:prstGeom>
          <a:noFill/>
        </p:spPr>
        <p:txBody>
          <a:bodyPr wrap="square" rtlCol="0" anchor="t">
            <a:noAutofit/>
          </a:bodyPr>
          <a:lstStyle/>
          <a:p>
            <a:pPr lvl="0" algn="r">
              <a:spcAft>
                <a:spcPts val="600"/>
              </a:spcAft>
              <a:defRPr/>
            </a:pPr>
            <a:r>
              <a:rPr lang="en-US" sz="1000" dirty="0">
                <a:latin typeface="Bahnschrift" panose="020B0502040204020203" pitchFamily="34" charset="0"/>
              </a:rPr>
              <a:t>Forecast Data Period: 2025-2030  |  CAGR: 4.12%  |  Fastest Growing Market: Asia-Pacific  |  Largest Market: Asia-Pacific  |  Market Concentration: High</a:t>
            </a:r>
            <a:endParaRPr kumimoji="0" lang="en-US" sz="1000" b="0" i="0" u="none" strike="noStrike" kern="1200" cap="none" spc="0" normalizeH="0" baseline="0" noProof="0" dirty="0">
              <a:ln>
                <a:noFill/>
              </a:ln>
              <a:solidFill>
                <a:prstClr val="black"/>
              </a:solidFill>
              <a:effectLst/>
              <a:uLnTx/>
              <a:uFillTx/>
              <a:latin typeface="Bahnschrift" panose="020B0502040204020203" pitchFamily="34" charset="0"/>
              <a:cs typeface="Segoe UI" panose="020B0502040204020203"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1140" y="3821879"/>
            <a:ext cx="5154621" cy="2691952"/>
          </a:xfrm>
          <a:prstGeom prst="rect">
            <a:avLst/>
          </a:prstGeom>
        </p:spPr>
      </p:pic>
      <p:sp>
        <p:nvSpPr>
          <p:cNvPr id="17"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12</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80240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6519E81-C48F-4DC1-8447-5AA3137BE5EE}"/>
              </a:ext>
            </a:extLst>
          </p:cNvPr>
          <p:cNvSpPr/>
          <p:nvPr/>
        </p:nvSpPr>
        <p:spPr>
          <a:xfrm>
            <a:off x="254000" y="232921"/>
            <a:ext cx="11684000" cy="628091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413618" y="232921"/>
            <a:ext cx="8258433" cy="830997"/>
          </a:xfrm>
          <a:prstGeom prst="rect">
            <a:avLst/>
          </a:prstGeom>
          <a:noFill/>
        </p:spPr>
        <p:txBody>
          <a:bodyPr wrap="none" lIns="0" rIns="0" rtlCol="0" anchor="ctr">
            <a:noAutofit/>
          </a:bodyPr>
          <a:lstStyle/>
          <a:p>
            <a:pPr lvl="0">
              <a:defRPr/>
            </a:pPr>
            <a:r>
              <a:rPr lang="en-IN" sz="3600" dirty="0">
                <a:latin typeface="Plumpfull" panose="02000603080000020003" pitchFamily="2" charset="0"/>
                <a:cs typeface="Assistant ExtraBold" pitchFamily="2" charset="-79"/>
              </a:rPr>
              <a:t>Indian Agricultural Market Trends</a:t>
            </a:r>
            <a:endParaRPr kumimoji="0" lang="en-US" sz="3600" b="1" i="0" u="none" strike="noStrike" kern="1200" cap="none" spc="0" normalizeH="0" baseline="0" noProof="0" dirty="0">
              <a:ln>
                <a:noFill/>
              </a:ln>
              <a:solidFill>
                <a:srgbClr val="87B049"/>
              </a:solidFill>
              <a:effectLst/>
              <a:uLnTx/>
              <a:uFillTx/>
              <a:latin typeface="Plumpfull" panose="02000603080000020003" pitchFamily="2" charset="0"/>
              <a:cs typeface="Assistant ExtraBold" pitchFamily="2" charset="-79"/>
            </a:endParaRPr>
          </a:p>
        </p:txBody>
      </p:sp>
      <p:sp>
        <p:nvSpPr>
          <p:cNvPr id="3" name="TextBox 2">
            <a:extLst>
              <a:ext uri="{FF2B5EF4-FFF2-40B4-BE49-F238E27FC236}">
                <a16:creationId xmlns:a16="http://schemas.microsoft.com/office/drawing/2014/main" id="{67F4A759-59AA-99E3-E93F-0495599458F0}"/>
              </a:ext>
            </a:extLst>
          </p:cNvPr>
          <p:cNvSpPr txBox="1"/>
          <p:nvPr/>
        </p:nvSpPr>
        <p:spPr>
          <a:xfrm>
            <a:off x="479660" y="1735980"/>
            <a:ext cx="3826868"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D5F02008-856E-11CF-BAD7-01C3A725BEFF}"/>
              </a:ext>
            </a:extLst>
          </p:cNvPr>
          <p:cNvSpPr txBox="1"/>
          <p:nvPr/>
        </p:nvSpPr>
        <p:spPr>
          <a:xfrm>
            <a:off x="413619" y="2158452"/>
            <a:ext cx="6134665" cy="961001"/>
          </a:xfrm>
          <a:prstGeom prst="rect">
            <a:avLst/>
          </a:prstGeom>
          <a:noFill/>
        </p:spPr>
        <p:txBody>
          <a:bodyPr wrap="square" rtlCol="0" anchor="t">
            <a:noAutofit/>
          </a:bodyPr>
          <a:lstStyle/>
          <a:p>
            <a:pPr lvl="0">
              <a:spcAft>
                <a:spcPts val="600"/>
              </a:spcAft>
              <a:defRPr/>
            </a:pPr>
            <a:r>
              <a:rPr lang="en-US" sz="1400" b="1" dirty="0" smtClean="0"/>
              <a:t>Sugar</a:t>
            </a:r>
            <a:r>
              <a:rPr lang="en-US" sz="1400" b="1" dirty="0"/>
              <a:t>: </a:t>
            </a:r>
            <a:r>
              <a:rPr lang="en-US" sz="1400" dirty="0"/>
              <a:t>India’s total sugar export quota for 2025 is 1 million tons; expected to grow due to increased demand. </a:t>
            </a:r>
            <a:endParaRPr lang="en-US" sz="1400" dirty="0" smtClean="0"/>
          </a:p>
          <a:p>
            <a:pPr lvl="0">
              <a:spcAft>
                <a:spcPts val="600"/>
              </a:spcAft>
              <a:defRPr/>
            </a:pPr>
            <a:r>
              <a:rPr lang="en-US" sz="1400" b="1" dirty="0" smtClean="0"/>
              <a:t>Flour</a:t>
            </a:r>
            <a:r>
              <a:rPr lang="en-US" sz="1400" b="1" dirty="0"/>
              <a:t>: </a:t>
            </a:r>
            <a:r>
              <a:rPr lang="en-US" sz="1400" dirty="0"/>
              <a:t>Global wheat exports (2024/25 projection) are 214.9 million tons, with India capturing a share in the organic flour segment. </a:t>
            </a:r>
            <a:endParaRPr lang="en-US" sz="1400" dirty="0" smtClean="0"/>
          </a:p>
          <a:p>
            <a:pPr lvl="0">
              <a:spcAft>
                <a:spcPts val="600"/>
              </a:spcAft>
              <a:defRPr/>
            </a:pPr>
            <a:r>
              <a:rPr lang="en-US" sz="1400" b="1" dirty="0" err="1" smtClean="0"/>
              <a:t>Jaggery</a:t>
            </a:r>
            <a:r>
              <a:rPr lang="en-US" sz="1400" b="1" dirty="0"/>
              <a:t>: </a:t>
            </a:r>
            <a:r>
              <a:rPr lang="en-US" sz="1400" dirty="0"/>
              <a:t>Rising demand for organic </a:t>
            </a:r>
            <a:r>
              <a:rPr lang="en-US" sz="1400" dirty="0" err="1"/>
              <a:t>jaggery</a:t>
            </a:r>
            <a:r>
              <a:rPr lang="en-US" sz="1400" dirty="0"/>
              <a:t> products in the Middle East and Africa.</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5B4D6405-FFCD-88A9-C5C8-231935887D02}"/>
              </a:ext>
            </a:extLst>
          </p:cNvPr>
          <p:cNvSpPr/>
          <p:nvPr/>
        </p:nvSpPr>
        <p:spPr>
          <a:xfrm>
            <a:off x="608891" y="1716631"/>
            <a:ext cx="4051597"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dirty="0"/>
              <a:t>Sugar, Flour, and </a:t>
            </a:r>
            <a:r>
              <a:rPr lang="en-US" dirty="0" err="1" smtClean="0"/>
              <a:t>J</a:t>
            </a:r>
            <a:r>
              <a:rPr lang="en-US" dirty="0" err="1" smtClean="0"/>
              <a:t>aggery</a:t>
            </a:r>
            <a:r>
              <a:rPr lang="en-US" dirty="0" smtClean="0"/>
              <a:t> </a:t>
            </a:r>
            <a:r>
              <a:rPr lang="en-US" dirty="0"/>
              <a:t>Industry</a:t>
            </a:r>
            <a:endParaRPr kumimoji="0" lang="en-US"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8" name="TextBox 57">
            <a:extLst>
              <a:ext uri="{FF2B5EF4-FFF2-40B4-BE49-F238E27FC236}">
                <a16:creationId xmlns:a16="http://schemas.microsoft.com/office/drawing/2014/main" id="{D5F02008-856E-11CF-BAD7-01C3A725BEFF}"/>
              </a:ext>
            </a:extLst>
          </p:cNvPr>
          <p:cNvSpPr txBox="1"/>
          <p:nvPr/>
        </p:nvSpPr>
        <p:spPr>
          <a:xfrm>
            <a:off x="413619" y="1063918"/>
            <a:ext cx="5842317" cy="318679"/>
          </a:xfrm>
          <a:prstGeom prst="rect">
            <a:avLst/>
          </a:prstGeom>
          <a:noFill/>
        </p:spPr>
        <p:txBody>
          <a:bodyPr wrap="square" rtlCol="0" anchor="t">
            <a:noAutofit/>
          </a:bodyPr>
          <a:lstStyle/>
          <a:p>
            <a:pPr lvl="0">
              <a:spcAft>
                <a:spcPts val="600"/>
              </a:spcAft>
              <a:defRPr/>
            </a:pPr>
            <a:r>
              <a:rPr lang="en-US" sz="1600" dirty="0">
                <a:latin typeface="Bahnschrift" panose="020B0502040204020203" pitchFamily="34" charset="0"/>
              </a:rPr>
              <a:t>Overview of Rice, Spices, Sugar, Flour, and </a:t>
            </a:r>
            <a:r>
              <a:rPr lang="en-US" sz="1600" dirty="0" err="1">
                <a:latin typeface="Bahnschrift" panose="020B0502040204020203" pitchFamily="34" charset="0"/>
              </a:rPr>
              <a:t>Jaggery</a:t>
            </a:r>
            <a:r>
              <a:rPr lang="en-US" sz="1600" dirty="0">
                <a:latin typeface="Bahnschrift" panose="020B0502040204020203" pitchFamily="34" charset="0"/>
              </a:rPr>
              <a:t> Industries </a:t>
            </a:r>
            <a:endParaRPr kumimoji="0" lang="en-US" sz="1600" b="0" i="0" u="none" strike="noStrike" kern="1200" cap="none" spc="0" normalizeH="0" baseline="0" noProof="0" dirty="0">
              <a:ln>
                <a:noFill/>
              </a:ln>
              <a:solidFill>
                <a:prstClr val="black"/>
              </a:solidFill>
              <a:effectLst/>
              <a:uLnTx/>
              <a:uFillTx/>
              <a:latin typeface="Bahnschrift" panose="020B0502040204020203" pitchFamily="34" charset="0"/>
              <a:cs typeface="Segoe UI" panose="020B0502040204020203" pitchFamily="34" charset="0"/>
            </a:endParaRPr>
          </a:p>
        </p:txBody>
      </p:sp>
      <p:sp>
        <p:nvSpPr>
          <p:cNvPr id="60" name="TextBox 59">
            <a:extLst>
              <a:ext uri="{FF2B5EF4-FFF2-40B4-BE49-F238E27FC236}">
                <a16:creationId xmlns:a16="http://schemas.microsoft.com/office/drawing/2014/main" id="{67F4A759-59AA-99E3-E93F-0495599458F0}"/>
              </a:ext>
            </a:extLst>
          </p:cNvPr>
          <p:cNvSpPr txBox="1"/>
          <p:nvPr/>
        </p:nvSpPr>
        <p:spPr>
          <a:xfrm>
            <a:off x="479659" y="3914364"/>
            <a:ext cx="3256597"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1" name="TextBox 60">
            <a:extLst>
              <a:ext uri="{FF2B5EF4-FFF2-40B4-BE49-F238E27FC236}">
                <a16:creationId xmlns:a16="http://schemas.microsoft.com/office/drawing/2014/main" id="{D5F02008-856E-11CF-BAD7-01C3A725BEFF}"/>
              </a:ext>
            </a:extLst>
          </p:cNvPr>
          <p:cNvSpPr txBox="1"/>
          <p:nvPr/>
        </p:nvSpPr>
        <p:spPr>
          <a:xfrm>
            <a:off x="413619" y="4336836"/>
            <a:ext cx="5377581" cy="1176263"/>
          </a:xfrm>
          <a:prstGeom prst="rect">
            <a:avLst/>
          </a:prstGeom>
          <a:noFill/>
        </p:spPr>
        <p:txBody>
          <a:bodyPr wrap="square" rtlCol="0" anchor="t">
            <a:noAutofit/>
          </a:bodyPr>
          <a:lstStyle/>
          <a:p>
            <a:pPr lvl="0">
              <a:spcAft>
                <a:spcPts val="600"/>
              </a:spcAft>
              <a:defRPr/>
            </a:pPr>
            <a:r>
              <a:rPr lang="en-IN" sz="1400" b="1" dirty="0" smtClean="0"/>
              <a:t>Rice</a:t>
            </a:r>
            <a:r>
              <a:rPr lang="en-IN" sz="1400" b="1" dirty="0"/>
              <a:t>: </a:t>
            </a:r>
            <a:r>
              <a:rPr lang="en-IN" sz="1400" dirty="0"/>
              <a:t>Punjab, Haryana, West Bengal, Uttar Pradesh, Assam. </a:t>
            </a:r>
            <a:endParaRPr lang="en-IN" sz="1400" dirty="0" smtClean="0"/>
          </a:p>
          <a:p>
            <a:pPr lvl="0">
              <a:spcAft>
                <a:spcPts val="600"/>
              </a:spcAft>
              <a:defRPr/>
            </a:pPr>
            <a:r>
              <a:rPr lang="en-IN" sz="1400" b="1" dirty="0" smtClean="0"/>
              <a:t>Spices</a:t>
            </a:r>
            <a:r>
              <a:rPr lang="en-IN" sz="1400" b="1" dirty="0"/>
              <a:t>: </a:t>
            </a:r>
            <a:r>
              <a:rPr lang="en-IN" sz="1400" dirty="0"/>
              <a:t>Kerala, Gujarat, Tamil Nadu, Maharashtra, Karnataka. </a:t>
            </a:r>
            <a:endParaRPr lang="en-IN" sz="1400" dirty="0" smtClean="0"/>
          </a:p>
          <a:p>
            <a:pPr lvl="0">
              <a:spcAft>
                <a:spcPts val="600"/>
              </a:spcAft>
              <a:defRPr/>
            </a:pPr>
            <a:r>
              <a:rPr lang="en-IN" sz="1400" b="1" dirty="0" smtClean="0"/>
              <a:t>Sugar </a:t>
            </a:r>
            <a:r>
              <a:rPr lang="en-IN" sz="1400" b="1" dirty="0"/>
              <a:t>&amp; Flour: </a:t>
            </a:r>
            <a:r>
              <a:rPr lang="en-IN" sz="1400" dirty="0"/>
              <a:t>Maharashtra, Uttar Pradesh, Karnataka.</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5B4D6405-FFCD-88A9-C5C8-231935887D02}"/>
              </a:ext>
            </a:extLst>
          </p:cNvPr>
          <p:cNvSpPr/>
          <p:nvPr/>
        </p:nvSpPr>
        <p:spPr>
          <a:xfrm>
            <a:off x="608891" y="3895015"/>
            <a:ext cx="3255184"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dirty="0"/>
              <a:t>Sourcing &amp; Production Hubs</a:t>
            </a:r>
            <a:endParaRPr kumimoji="0" lang="en-US"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9" name="Group 8"/>
          <p:cNvGrpSpPr/>
          <p:nvPr/>
        </p:nvGrpSpPr>
        <p:grpSpPr>
          <a:xfrm>
            <a:off x="7193280" y="1013050"/>
            <a:ext cx="3992880" cy="2686476"/>
            <a:chOff x="9219270" y="1125879"/>
            <a:chExt cx="2658098" cy="199357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270" y="1125879"/>
              <a:ext cx="2658098" cy="1993574"/>
            </a:xfrm>
            <a:prstGeom prst="rect">
              <a:avLst/>
            </a:prstGeom>
          </p:spPr>
        </p:pic>
        <p:sp>
          <p:nvSpPr>
            <p:cNvPr id="5" name="Rectangle 4"/>
            <p:cNvSpPr/>
            <p:nvPr/>
          </p:nvSpPr>
          <p:spPr>
            <a:xfrm>
              <a:off x="9357360" y="1562100"/>
              <a:ext cx="651510" cy="28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p:cNvGrpSpPr/>
          <p:nvPr/>
        </p:nvGrpSpPr>
        <p:grpSpPr>
          <a:xfrm>
            <a:off x="7193281" y="3616960"/>
            <a:ext cx="3995278" cy="2731827"/>
            <a:chOff x="6597993" y="1153496"/>
            <a:chExt cx="2621277" cy="1965958"/>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993" y="1153496"/>
              <a:ext cx="2621277" cy="1965958"/>
            </a:xfrm>
            <a:prstGeom prst="rect">
              <a:avLst/>
            </a:prstGeom>
          </p:spPr>
        </p:pic>
        <p:sp>
          <p:nvSpPr>
            <p:cNvPr id="6" name="Rectangle 5"/>
            <p:cNvSpPr/>
            <p:nvPr/>
          </p:nvSpPr>
          <p:spPr>
            <a:xfrm>
              <a:off x="6736080" y="1562100"/>
              <a:ext cx="674967" cy="28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13</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03499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361DA-8BB1-CE9E-C6B4-CCD36BB3B154}"/>
              </a:ext>
            </a:extLst>
          </p:cNvPr>
          <p:cNvSpPr/>
          <p:nvPr/>
        </p:nvSpPr>
        <p:spPr>
          <a:xfrm>
            <a:off x="-19112" y="1"/>
            <a:ext cx="12211112" cy="2493598"/>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4"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14</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2527224" y="435763"/>
            <a:ext cx="7137553" cy="830997"/>
          </a:xfrm>
          <a:prstGeom prst="rect">
            <a:avLst/>
          </a:prstGeom>
          <a:noFill/>
        </p:spPr>
        <p:txBody>
          <a:bodyPr wrap="none" lIns="0" rIns="0" rtlCol="0" anchor="ctr">
            <a:noAutofit/>
          </a:bodyPr>
          <a:lstStyle/>
          <a:p>
            <a:pPr lvl="0" algn="ctr">
              <a:defRPr/>
            </a:pPr>
            <a:r>
              <a:rPr lang="en-IN" sz="3600" dirty="0">
                <a:latin typeface="Plumpfull" panose="02000603080000020003" pitchFamily="2" charset="0"/>
                <a:cs typeface="Assistant ExtraBold" pitchFamily="2" charset="-79"/>
              </a:rPr>
              <a:t>Global Trade &amp; Export Trends</a:t>
            </a:r>
            <a:endParaRPr kumimoji="0" lang="en-US" sz="3600" b="1" i="0" u="none" strike="noStrike" kern="1200" cap="none" spc="0" normalizeH="0" baseline="0" noProof="0" dirty="0">
              <a:ln>
                <a:noFill/>
              </a:ln>
              <a:effectLst/>
              <a:uLnTx/>
              <a:uFillTx/>
              <a:latin typeface="Plumpfull" panose="02000603080000020003" pitchFamily="2" charset="0"/>
              <a:cs typeface="Assistant ExtraBold" pitchFamily="2" charset="-79"/>
            </a:endParaRPr>
          </a:p>
        </p:txBody>
      </p:sp>
      <p:sp>
        <p:nvSpPr>
          <p:cNvPr id="3" name="Rectangle 2">
            <a:extLst>
              <a:ext uri="{FF2B5EF4-FFF2-40B4-BE49-F238E27FC236}">
                <a16:creationId xmlns:a16="http://schemas.microsoft.com/office/drawing/2014/main" id="{1677FA28-45E2-D4D5-744D-181CC1E63CAA}"/>
              </a:ext>
            </a:extLst>
          </p:cNvPr>
          <p:cNvSpPr/>
          <p:nvPr/>
        </p:nvSpPr>
        <p:spPr>
          <a:xfrm>
            <a:off x="334962" y="1426493"/>
            <a:ext cx="11522075" cy="4734309"/>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DE5A765E-2804-F445-738B-EC5416694C59}"/>
              </a:ext>
            </a:extLst>
          </p:cNvPr>
          <p:cNvSpPr txBox="1"/>
          <p:nvPr/>
        </p:nvSpPr>
        <p:spPr>
          <a:xfrm>
            <a:off x="455700" y="1541784"/>
            <a:ext cx="5811953" cy="416290"/>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ADDA6001-A952-DD8E-DAD0-37F087CEBEC7}"/>
              </a:ext>
            </a:extLst>
          </p:cNvPr>
          <p:cNvSpPr/>
          <p:nvPr/>
        </p:nvSpPr>
        <p:spPr>
          <a:xfrm>
            <a:off x="706356" y="1541784"/>
            <a:ext cx="5635504"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sz="2400" dirty="0"/>
              <a:t>Indian Export Data &amp; Market Expansion </a:t>
            </a:r>
            <a:endPar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CA313C0F-1371-39A7-4B04-A3AC31B8D498}"/>
              </a:ext>
            </a:extLst>
          </p:cNvPr>
          <p:cNvSpPr txBox="1"/>
          <p:nvPr/>
        </p:nvSpPr>
        <p:spPr>
          <a:xfrm>
            <a:off x="678821" y="2010471"/>
            <a:ext cx="6240139" cy="3977373"/>
          </a:xfrm>
          <a:prstGeom prst="rect">
            <a:avLst/>
          </a:prstGeom>
          <a:noFill/>
        </p:spPr>
        <p:txBody>
          <a:bodyPr wrap="square" rtlCol="0" anchor="t">
            <a:noAutofit/>
          </a:bodyPr>
          <a:lstStyle/>
          <a:p>
            <a:pPr lvl="0">
              <a:spcAft>
                <a:spcPts val="600"/>
              </a:spcAft>
              <a:defRPr/>
            </a:pPr>
            <a:r>
              <a:rPr lang="en-IN" sz="1400" b="1" dirty="0"/>
              <a:t>● Rice Exports: </a:t>
            </a:r>
            <a:endParaRPr lang="en-IN" sz="1400" b="1" dirty="0" smtClean="0"/>
          </a:p>
          <a:p>
            <a:pPr marL="263525" lvl="0">
              <a:spcAft>
                <a:spcPts val="600"/>
              </a:spcAft>
              <a:defRPr/>
            </a:pPr>
            <a:r>
              <a:rPr lang="en-IN" sz="1400" dirty="0" smtClean="0"/>
              <a:t>India’s </a:t>
            </a:r>
            <a:r>
              <a:rPr lang="en-IN" sz="1400" dirty="0"/>
              <a:t>total rice export revenue surpassed $11 billion in 2024. </a:t>
            </a:r>
            <a:endParaRPr lang="en-IN" sz="1400" dirty="0" smtClean="0"/>
          </a:p>
          <a:p>
            <a:pPr marL="263525" lvl="0">
              <a:spcAft>
                <a:spcPts val="600"/>
              </a:spcAft>
              <a:defRPr/>
            </a:pPr>
            <a:r>
              <a:rPr lang="en-IN" sz="1400" dirty="0" smtClean="0"/>
              <a:t>Key </a:t>
            </a:r>
            <a:r>
              <a:rPr lang="en-IN" sz="1400" dirty="0"/>
              <a:t>export destinations: Middle East, Africa, Europe, USA, Canada, UK. </a:t>
            </a:r>
            <a:endParaRPr lang="en-IN" sz="1400" dirty="0" smtClean="0"/>
          </a:p>
          <a:p>
            <a:pPr lvl="0">
              <a:spcAft>
                <a:spcPts val="600"/>
              </a:spcAft>
              <a:defRPr/>
            </a:pPr>
            <a:endParaRPr lang="en-IN" sz="1400" dirty="0" smtClean="0"/>
          </a:p>
          <a:p>
            <a:pPr lvl="0">
              <a:spcAft>
                <a:spcPts val="600"/>
              </a:spcAft>
              <a:defRPr/>
            </a:pPr>
            <a:r>
              <a:rPr lang="en-IN" sz="1400" b="1" dirty="0" smtClean="0"/>
              <a:t>● </a:t>
            </a:r>
            <a:r>
              <a:rPr lang="en-IN" sz="1400" b="1" dirty="0"/>
              <a:t>Spices Exports: </a:t>
            </a:r>
            <a:endParaRPr lang="en-IN" sz="1400" b="1" dirty="0" smtClean="0"/>
          </a:p>
          <a:p>
            <a:pPr marL="263525" lvl="0">
              <a:spcAft>
                <a:spcPts val="600"/>
              </a:spcAft>
              <a:defRPr/>
            </a:pPr>
            <a:r>
              <a:rPr lang="en-IN" sz="1400" b="1" dirty="0" smtClean="0"/>
              <a:t>India’s </a:t>
            </a:r>
            <a:r>
              <a:rPr lang="en-IN" sz="1400" b="1" dirty="0"/>
              <a:t>total spice exports (2024): </a:t>
            </a:r>
            <a:r>
              <a:rPr lang="en-IN" sz="1400" dirty="0"/>
              <a:t>1.4 million tons. </a:t>
            </a:r>
            <a:endParaRPr lang="en-IN" sz="1400" dirty="0" smtClean="0"/>
          </a:p>
          <a:p>
            <a:pPr lvl="0">
              <a:spcAft>
                <a:spcPts val="600"/>
              </a:spcAft>
              <a:defRPr/>
            </a:pPr>
            <a:endParaRPr lang="en-IN" sz="1400" dirty="0" smtClean="0"/>
          </a:p>
          <a:p>
            <a:pPr lvl="0">
              <a:spcAft>
                <a:spcPts val="600"/>
              </a:spcAft>
              <a:defRPr/>
            </a:pPr>
            <a:r>
              <a:rPr lang="en-IN" sz="1400" b="1" dirty="0" smtClean="0"/>
              <a:t>● </a:t>
            </a:r>
            <a:r>
              <a:rPr lang="en-IN" sz="1400" b="1" dirty="0"/>
              <a:t>Sugar Exports: </a:t>
            </a:r>
            <a:endParaRPr lang="en-IN" sz="1400" b="1" dirty="0" smtClean="0"/>
          </a:p>
          <a:p>
            <a:pPr marL="263525" lvl="0">
              <a:spcAft>
                <a:spcPts val="600"/>
              </a:spcAft>
              <a:defRPr/>
            </a:pPr>
            <a:r>
              <a:rPr lang="en-IN" sz="1400" b="1" dirty="0" smtClean="0"/>
              <a:t>India’s </a:t>
            </a:r>
            <a:r>
              <a:rPr lang="en-IN" sz="1400" b="1" dirty="0"/>
              <a:t>total sugar exports (2025): </a:t>
            </a:r>
            <a:r>
              <a:rPr lang="en-IN" sz="1400" dirty="0"/>
              <a:t>1 million tons, and it will increase by December, 2025. Market Demand </a:t>
            </a:r>
            <a:endParaRPr lang="en-IN" sz="1400" dirty="0" smtClean="0"/>
          </a:p>
          <a:p>
            <a:pPr marL="263525" lvl="0">
              <a:spcAft>
                <a:spcPts val="600"/>
              </a:spcAft>
              <a:defRPr/>
            </a:pPr>
            <a:r>
              <a:rPr lang="en-IN" sz="1400" b="1" dirty="0" smtClean="0"/>
              <a:t>Middle </a:t>
            </a:r>
            <a:r>
              <a:rPr lang="en-IN" sz="1400" b="1" dirty="0"/>
              <a:t>East &amp; Africa: </a:t>
            </a:r>
            <a:r>
              <a:rPr lang="en-IN" sz="1400" dirty="0"/>
              <a:t>Increasing demand for premium-priced Basmati rice and spices. </a:t>
            </a:r>
            <a:endParaRPr lang="en-IN" sz="1400" dirty="0" smtClean="0"/>
          </a:p>
          <a:p>
            <a:pPr marL="263525" lvl="0">
              <a:spcAft>
                <a:spcPts val="600"/>
              </a:spcAft>
              <a:defRPr/>
            </a:pPr>
            <a:r>
              <a:rPr lang="en-IN" sz="1400" b="1" dirty="0" smtClean="0"/>
              <a:t>Europe </a:t>
            </a:r>
            <a:r>
              <a:rPr lang="en-IN" sz="1400" b="1" dirty="0"/>
              <a:t>&amp; USA: </a:t>
            </a:r>
            <a:r>
              <a:rPr lang="en-IN" sz="1400" dirty="0"/>
              <a:t>Growing preference for organic and high-quality agro-products.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507" y="2557993"/>
            <a:ext cx="5041530" cy="2694068"/>
          </a:xfrm>
          <a:prstGeom prst="rect">
            <a:avLst/>
          </a:prstGeom>
        </p:spPr>
      </p:pic>
    </p:spTree>
    <p:extLst>
      <p:ext uri="{BB962C8B-B14F-4D97-AF65-F5344CB8AC3E}">
        <p14:creationId xmlns:p14="http://schemas.microsoft.com/office/powerpoint/2010/main" val="3397937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361DA-8BB1-CE9E-C6B4-CCD36BB3B154}"/>
              </a:ext>
            </a:extLst>
          </p:cNvPr>
          <p:cNvSpPr/>
          <p:nvPr/>
        </p:nvSpPr>
        <p:spPr>
          <a:xfrm>
            <a:off x="-19112" y="1"/>
            <a:ext cx="12211112" cy="2493598"/>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4"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15</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3598606" y="435763"/>
            <a:ext cx="4994788" cy="830997"/>
          </a:xfrm>
          <a:prstGeom prst="rect">
            <a:avLst/>
          </a:prstGeom>
          <a:noFill/>
        </p:spPr>
        <p:txBody>
          <a:bodyPr wrap="none" lIns="0" rIns="0" rtlCol="0" anchor="ctr">
            <a:noAutofit/>
          </a:bodyPr>
          <a:lstStyle/>
          <a:p>
            <a:pPr lvl="0" algn="ctr">
              <a:defRPr/>
            </a:pPr>
            <a:r>
              <a:rPr lang="en-IN" sz="3600" dirty="0">
                <a:latin typeface="Assistant ExtraBold" pitchFamily="2" charset="-79"/>
                <a:cs typeface="Assistant ExtraBold" pitchFamily="2" charset="-79"/>
              </a:rPr>
              <a:t>Competitive Landscape</a:t>
            </a:r>
            <a:endParaRPr kumimoji="0" lang="en-US" sz="3600" b="1" i="0" u="none" strike="noStrike" kern="1200" cap="none" spc="0" normalizeH="0" baseline="0" noProof="0" dirty="0">
              <a:ln>
                <a:noFill/>
              </a:ln>
              <a:effectLst/>
              <a:uLnTx/>
              <a:uFillTx/>
              <a:latin typeface="Assistant ExtraBold" pitchFamily="2" charset="-79"/>
              <a:cs typeface="Assistant ExtraBold" pitchFamily="2" charset="-79"/>
            </a:endParaRPr>
          </a:p>
        </p:txBody>
      </p:sp>
      <p:sp>
        <p:nvSpPr>
          <p:cNvPr id="3" name="Rectangle 2">
            <a:extLst>
              <a:ext uri="{FF2B5EF4-FFF2-40B4-BE49-F238E27FC236}">
                <a16:creationId xmlns:a16="http://schemas.microsoft.com/office/drawing/2014/main" id="{1677FA28-45E2-D4D5-744D-181CC1E63CAA}"/>
              </a:ext>
            </a:extLst>
          </p:cNvPr>
          <p:cNvSpPr/>
          <p:nvPr/>
        </p:nvSpPr>
        <p:spPr>
          <a:xfrm>
            <a:off x="334962" y="1426494"/>
            <a:ext cx="11522075" cy="2002506"/>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DE5A765E-2804-F445-738B-EC5416694C59}"/>
              </a:ext>
            </a:extLst>
          </p:cNvPr>
          <p:cNvSpPr txBox="1"/>
          <p:nvPr/>
        </p:nvSpPr>
        <p:spPr>
          <a:xfrm>
            <a:off x="455700" y="1541784"/>
            <a:ext cx="5811953" cy="416290"/>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ADDA6001-A952-DD8E-DAD0-37F087CEBEC7}"/>
              </a:ext>
            </a:extLst>
          </p:cNvPr>
          <p:cNvSpPr/>
          <p:nvPr/>
        </p:nvSpPr>
        <p:spPr>
          <a:xfrm>
            <a:off x="706356" y="1541784"/>
            <a:ext cx="5635504"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sz="2400" dirty="0"/>
              <a:t>Market Challenges &amp; Opportunities</a:t>
            </a:r>
            <a:endPar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55317196"/>
              </p:ext>
            </p:extLst>
          </p:nvPr>
        </p:nvGraphicFramePr>
        <p:xfrm>
          <a:off x="888216" y="2073364"/>
          <a:ext cx="10396455" cy="4254420"/>
        </p:xfrm>
        <a:graphic>
          <a:graphicData uri="http://schemas.openxmlformats.org/drawingml/2006/table">
            <a:tbl>
              <a:tblPr firstRow="1" bandRow="1">
                <a:tableStyleId>{69CF1AB2-1976-4502-BF36-3FF5EA218861}</a:tableStyleId>
              </a:tblPr>
              <a:tblGrid>
                <a:gridCol w="10396455">
                  <a:extLst>
                    <a:ext uri="{9D8B030D-6E8A-4147-A177-3AD203B41FA5}">
                      <a16:colId xmlns:a16="http://schemas.microsoft.com/office/drawing/2014/main" val="752666344"/>
                    </a:ext>
                  </a:extLst>
                </a:gridCol>
              </a:tblGrid>
              <a:tr h="425442">
                <a:tc>
                  <a:txBody>
                    <a:bodyPr/>
                    <a:lstStyle/>
                    <a:p>
                      <a:pPr marL="0" lvl="0" indent="0">
                        <a:spcAft>
                          <a:spcPts val="600"/>
                        </a:spcAft>
                        <a:buFont typeface="Wingdings" panose="05000000000000000000" pitchFamily="2" charset="2"/>
                        <a:buNone/>
                        <a:defRPr/>
                      </a:pPr>
                      <a:r>
                        <a:rPr lang="en-IN" sz="1800" dirty="0" smtClean="0"/>
                        <a:t>Major </a:t>
                      </a:r>
                      <a:r>
                        <a:rPr lang="en-IN" sz="1800" dirty="0" smtClean="0"/>
                        <a:t>Competitors: </a:t>
                      </a:r>
                      <a:endParaRPr lang="en-IN" sz="1800" b="1" dirty="0" smtClean="0"/>
                    </a:p>
                  </a:txBody>
                  <a:tcPr/>
                </a:tc>
                <a:extLst>
                  <a:ext uri="{0D108BD9-81ED-4DB2-BD59-A6C34878D82A}">
                    <a16:rowId xmlns:a16="http://schemas.microsoft.com/office/drawing/2014/main" val="1314567373"/>
                  </a:ext>
                </a:extLst>
              </a:tr>
              <a:tr h="425442">
                <a:tc>
                  <a:txBody>
                    <a:bodyPr/>
                    <a:lstStyle/>
                    <a:p>
                      <a:pPr marL="452438" lvl="0" indent="-187325">
                        <a:spcAft>
                          <a:spcPts val="600"/>
                        </a:spcAft>
                        <a:buFont typeface="Arial" panose="020B0604020202020204" pitchFamily="34" charset="0"/>
                        <a:buChar char="•"/>
                        <a:defRPr/>
                      </a:pPr>
                      <a:r>
                        <a:rPr lang="en-IN" sz="1800" b="1" dirty="0" smtClean="0"/>
                        <a:t>Rice: </a:t>
                      </a:r>
                      <a:r>
                        <a:rPr lang="en-IN" sz="1800" dirty="0" smtClean="0"/>
                        <a:t>India competes with Thailand, Vietnam, Pakistan in global markets. </a:t>
                      </a:r>
                    </a:p>
                  </a:txBody>
                  <a:tcPr/>
                </a:tc>
                <a:extLst>
                  <a:ext uri="{0D108BD9-81ED-4DB2-BD59-A6C34878D82A}">
                    <a16:rowId xmlns:a16="http://schemas.microsoft.com/office/drawing/2014/main" val="4026317878"/>
                  </a:ext>
                </a:extLst>
              </a:tr>
              <a:tr h="425442">
                <a:tc>
                  <a:txBody>
                    <a:bodyPr/>
                    <a:lstStyle/>
                    <a:p>
                      <a:pPr marL="452438" lvl="0" indent="-187325">
                        <a:spcAft>
                          <a:spcPts val="600"/>
                        </a:spcAft>
                        <a:buFont typeface="Arial" panose="020B0604020202020204" pitchFamily="34" charset="0"/>
                        <a:buChar char="•"/>
                        <a:defRPr/>
                      </a:pPr>
                      <a:r>
                        <a:rPr lang="en-IN" sz="1800" b="1" dirty="0" smtClean="0"/>
                        <a:t>Spices: </a:t>
                      </a:r>
                      <a:r>
                        <a:rPr lang="en-IN" sz="1800" dirty="0" smtClean="0"/>
                        <a:t>Key players include MDH, Everest, </a:t>
                      </a:r>
                      <a:r>
                        <a:rPr lang="en-IN" sz="1800" dirty="0" err="1" smtClean="0"/>
                        <a:t>Patanjali</a:t>
                      </a:r>
                      <a:r>
                        <a:rPr lang="en-IN" sz="1800" dirty="0" smtClean="0"/>
                        <a:t>, </a:t>
                      </a:r>
                      <a:r>
                        <a:rPr lang="en-IN" sz="1800" dirty="0" err="1" smtClean="0"/>
                        <a:t>Zoff</a:t>
                      </a:r>
                      <a:r>
                        <a:rPr lang="en-IN" sz="1800" dirty="0" smtClean="0"/>
                        <a:t>, Catch. </a:t>
                      </a:r>
                    </a:p>
                  </a:txBody>
                  <a:tcPr/>
                </a:tc>
                <a:extLst>
                  <a:ext uri="{0D108BD9-81ED-4DB2-BD59-A6C34878D82A}">
                    <a16:rowId xmlns:a16="http://schemas.microsoft.com/office/drawing/2014/main" val="1982294929"/>
                  </a:ext>
                </a:extLst>
              </a:tr>
              <a:tr h="425442">
                <a:tc>
                  <a:txBody>
                    <a:bodyPr/>
                    <a:lstStyle/>
                    <a:p>
                      <a:pPr marL="0" indent="0" algn="just">
                        <a:lnSpc>
                          <a:spcPct val="100000"/>
                        </a:lnSpc>
                        <a:buFont typeface="Arial" panose="020B0604020202020204" pitchFamily="34" charset="0"/>
                        <a:buNone/>
                      </a:pPr>
                      <a:endParaRPr lang="en-US" b="0" dirty="0" smtClean="0"/>
                    </a:p>
                  </a:txBody>
                  <a:tcPr/>
                </a:tc>
                <a:extLst>
                  <a:ext uri="{0D108BD9-81ED-4DB2-BD59-A6C34878D82A}">
                    <a16:rowId xmlns:a16="http://schemas.microsoft.com/office/drawing/2014/main" val="402026621"/>
                  </a:ext>
                </a:extLst>
              </a:tr>
              <a:tr h="425442">
                <a:tc>
                  <a:txBody>
                    <a:bodyPr/>
                    <a:lstStyle/>
                    <a:p>
                      <a:pPr marL="0" lvl="0" indent="0">
                        <a:spcAft>
                          <a:spcPts val="600"/>
                        </a:spcAft>
                        <a:buFont typeface="Wingdings" panose="05000000000000000000" pitchFamily="2" charset="2"/>
                        <a:buNone/>
                        <a:defRPr/>
                      </a:pPr>
                      <a:r>
                        <a:rPr lang="en-IN" sz="1800" b="1" dirty="0" smtClean="0"/>
                        <a:t>Challenges in Global Export Market: </a:t>
                      </a:r>
                    </a:p>
                  </a:txBody>
                  <a:tcPr/>
                </a:tc>
                <a:extLst>
                  <a:ext uri="{0D108BD9-81ED-4DB2-BD59-A6C34878D82A}">
                    <a16:rowId xmlns:a16="http://schemas.microsoft.com/office/drawing/2014/main" val="3265287625"/>
                  </a:ext>
                </a:extLst>
              </a:tr>
              <a:tr h="425442">
                <a:tc>
                  <a:txBody>
                    <a:bodyPr/>
                    <a:lstStyle/>
                    <a:p>
                      <a:pPr marL="452438" lvl="0" indent="-187325">
                        <a:spcAft>
                          <a:spcPts val="600"/>
                        </a:spcAft>
                        <a:buFont typeface="Arial" panose="020B0604020202020204" pitchFamily="34" charset="0"/>
                        <a:buChar char="•"/>
                        <a:defRPr/>
                      </a:pPr>
                      <a:r>
                        <a:rPr lang="en-IN" sz="1800" dirty="0" smtClean="0"/>
                        <a:t>Government regulation fluctuations impact supply chain stability.  </a:t>
                      </a:r>
                    </a:p>
                  </a:txBody>
                  <a:tcPr/>
                </a:tc>
                <a:extLst>
                  <a:ext uri="{0D108BD9-81ED-4DB2-BD59-A6C34878D82A}">
                    <a16:rowId xmlns:a16="http://schemas.microsoft.com/office/drawing/2014/main" val="4135871935"/>
                  </a:ext>
                </a:extLst>
              </a:tr>
              <a:tr h="425442">
                <a:tc>
                  <a:txBody>
                    <a:bodyPr/>
                    <a:lstStyle/>
                    <a:p>
                      <a:pPr marL="265113" lvl="0" indent="0">
                        <a:spcAft>
                          <a:spcPts val="600"/>
                        </a:spcAft>
                        <a:buFont typeface="Arial" panose="020B0604020202020204" pitchFamily="34" charset="0"/>
                        <a:buNone/>
                        <a:defRPr/>
                      </a:pPr>
                      <a:r>
                        <a:rPr lang="en-IN" sz="1800" b="1" dirty="0" smtClean="0"/>
                        <a:t>Logistics &amp; Cold Storage Needs: </a:t>
                      </a:r>
                    </a:p>
                  </a:txBody>
                  <a:tcPr/>
                </a:tc>
                <a:extLst>
                  <a:ext uri="{0D108BD9-81ED-4DB2-BD59-A6C34878D82A}">
                    <a16:rowId xmlns:a16="http://schemas.microsoft.com/office/drawing/2014/main" val="2894657558"/>
                  </a:ext>
                </a:extLst>
              </a:tr>
              <a:tr h="425442">
                <a:tc>
                  <a:txBody>
                    <a:bodyPr/>
                    <a:lstStyle/>
                    <a:p>
                      <a:pPr marL="452438" lvl="0" indent="-187325">
                        <a:spcAft>
                          <a:spcPts val="600"/>
                        </a:spcAft>
                        <a:buFont typeface="Arial" panose="020B0604020202020204" pitchFamily="34" charset="0"/>
                        <a:buChar char="•"/>
                        <a:defRPr/>
                      </a:pPr>
                      <a:r>
                        <a:rPr lang="en-IN" sz="1800" dirty="0" smtClean="0"/>
                        <a:t>Investments in refrigerated transportation &amp; cold storage are crucial for spice exports.  </a:t>
                      </a:r>
                    </a:p>
                  </a:txBody>
                  <a:tcPr/>
                </a:tc>
                <a:extLst>
                  <a:ext uri="{0D108BD9-81ED-4DB2-BD59-A6C34878D82A}">
                    <a16:rowId xmlns:a16="http://schemas.microsoft.com/office/drawing/2014/main" val="2873962350"/>
                  </a:ext>
                </a:extLst>
              </a:tr>
              <a:tr h="425442">
                <a:tc>
                  <a:txBody>
                    <a:bodyPr/>
                    <a:lstStyle/>
                    <a:p>
                      <a:pPr marL="265113" lvl="0" indent="0">
                        <a:spcAft>
                          <a:spcPts val="600"/>
                        </a:spcAft>
                        <a:buFont typeface="Arial" panose="020B0604020202020204" pitchFamily="34" charset="0"/>
                        <a:buNone/>
                        <a:defRPr/>
                      </a:pPr>
                      <a:r>
                        <a:rPr lang="en-IN" sz="1800" b="1" dirty="0" smtClean="0"/>
                        <a:t>Price Sensitivity: </a:t>
                      </a:r>
                    </a:p>
                  </a:txBody>
                  <a:tcPr/>
                </a:tc>
                <a:extLst>
                  <a:ext uri="{0D108BD9-81ED-4DB2-BD59-A6C34878D82A}">
                    <a16:rowId xmlns:a16="http://schemas.microsoft.com/office/drawing/2014/main" val="4231019812"/>
                  </a:ext>
                </a:extLst>
              </a:tr>
              <a:tr h="425442">
                <a:tc>
                  <a:txBody>
                    <a:bodyPr/>
                    <a:lstStyle/>
                    <a:p>
                      <a:pPr marL="452438" lvl="0" indent="-187325">
                        <a:spcAft>
                          <a:spcPts val="600"/>
                        </a:spcAft>
                        <a:buFont typeface="Arial" panose="020B0604020202020204" pitchFamily="34" charset="0"/>
                        <a:buChar char="•"/>
                        <a:defRPr/>
                      </a:pPr>
                      <a:r>
                        <a:rPr lang="en-IN" sz="1800" dirty="0" smtClean="0"/>
                        <a:t>Export pricing fluctuations affect profit margins &amp; demand.</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a:tc>
                <a:extLst>
                  <a:ext uri="{0D108BD9-81ED-4DB2-BD59-A6C34878D82A}">
                    <a16:rowId xmlns:a16="http://schemas.microsoft.com/office/drawing/2014/main" val="3824028860"/>
                  </a:ext>
                </a:extLst>
              </a:tr>
            </a:tbl>
          </a:graphicData>
        </a:graphic>
      </p:graphicFrame>
    </p:spTree>
    <p:extLst>
      <p:ext uri="{BB962C8B-B14F-4D97-AF65-F5344CB8AC3E}">
        <p14:creationId xmlns:p14="http://schemas.microsoft.com/office/powerpoint/2010/main" val="1153749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C7361DA-8BB1-CE9E-C6B4-CCD36BB3B154}"/>
              </a:ext>
            </a:extLst>
          </p:cNvPr>
          <p:cNvSpPr/>
          <p:nvPr/>
        </p:nvSpPr>
        <p:spPr>
          <a:xfrm>
            <a:off x="-19112" y="1"/>
            <a:ext cx="12211112" cy="2493598"/>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1677FA28-45E2-D4D5-744D-181CC1E63CAA}"/>
              </a:ext>
            </a:extLst>
          </p:cNvPr>
          <p:cNvSpPr/>
          <p:nvPr/>
        </p:nvSpPr>
        <p:spPr>
          <a:xfrm>
            <a:off x="334962" y="1576368"/>
            <a:ext cx="11522075" cy="1852631"/>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4"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16</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1984810" y="232921"/>
            <a:ext cx="8222381" cy="830997"/>
          </a:xfrm>
          <a:prstGeom prst="rect">
            <a:avLst/>
          </a:prstGeom>
          <a:noFill/>
        </p:spPr>
        <p:txBody>
          <a:bodyPr wrap="none" lIns="0" rIns="0" rtlCol="0" anchor="ctr">
            <a:noAutofit/>
          </a:bodyPr>
          <a:lstStyle/>
          <a:p>
            <a:pPr lvl="0" algn="ctr">
              <a:defRPr/>
            </a:pPr>
            <a:r>
              <a:rPr lang="en-IN" sz="3600" dirty="0">
                <a:latin typeface="Assistant ExtraBold" pitchFamily="2" charset="-79"/>
                <a:cs typeface="Assistant ExtraBold" pitchFamily="2" charset="-79"/>
              </a:rPr>
              <a:t>GBI Market Expansion &amp; Global Reach </a:t>
            </a:r>
            <a:endParaRPr kumimoji="0" lang="en-US" sz="3600" b="1" i="0" u="none" strike="noStrike" kern="1200" cap="none" spc="0" normalizeH="0" baseline="0" noProof="0" dirty="0">
              <a:ln>
                <a:noFill/>
              </a:ln>
              <a:solidFill>
                <a:srgbClr val="87B049"/>
              </a:solidFill>
              <a:effectLst/>
              <a:uLnTx/>
              <a:uFillTx/>
              <a:latin typeface="Assistant ExtraBold" pitchFamily="2" charset="-79"/>
              <a:cs typeface="Assistant ExtraBold" pitchFamily="2" charset="-79"/>
            </a:endParaRPr>
          </a:p>
        </p:txBody>
      </p:sp>
      <p:sp>
        <p:nvSpPr>
          <p:cNvPr id="60" name="TextBox 59">
            <a:extLst>
              <a:ext uri="{FF2B5EF4-FFF2-40B4-BE49-F238E27FC236}">
                <a16:creationId xmlns:a16="http://schemas.microsoft.com/office/drawing/2014/main" id="{67F4A759-59AA-99E3-E93F-0495599458F0}"/>
              </a:ext>
            </a:extLst>
          </p:cNvPr>
          <p:cNvSpPr txBox="1"/>
          <p:nvPr/>
        </p:nvSpPr>
        <p:spPr>
          <a:xfrm>
            <a:off x="888513" y="3416152"/>
            <a:ext cx="2636921"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1" name="TextBox 60">
            <a:extLst>
              <a:ext uri="{FF2B5EF4-FFF2-40B4-BE49-F238E27FC236}">
                <a16:creationId xmlns:a16="http://schemas.microsoft.com/office/drawing/2014/main" id="{D5F02008-856E-11CF-BAD7-01C3A725BEFF}"/>
              </a:ext>
            </a:extLst>
          </p:cNvPr>
          <p:cNvSpPr txBox="1"/>
          <p:nvPr/>
        </p:nvSpPr>
        <p:spPr>
          <a:xfrm>
            <a:off x="888513" y="3880103"/>
            <a:ext cx="2636921" cy="2585231"/>
          </a:xfrm>
          <a:prstGeom prst="rect">
            <a:avLst/>
          </a:prstGeom>
          <a:noFill/>
        </p:spPr>
        <p:txBody>
          <a:bodyPr wrap="square" rtlCol="0" anchor="t">
            <a:noAutofit/>
          </a:bodyPr>
          <a:lstStyle/>
          <a:p>
            <a:pPr lvl="0">
              <a:spcAft>
                <a:spcPts val="600"/>
              </a:spcAft>
              <a:defRPr/>
            </a:pPr>
            <a:r>
              <a:rPr lang="en-IN" sz="1400" b="1" dirty="0"/>
              <a:t>Sugar: </a:t>
            </a:r>
            <a:r>
              <a:rPr lang="en-IN" sz="1400" dirty="0"/>
              <a:t>Organic cane sugar, refined sugar </a:t>
            </a:r>
            <a:endParaRPr lang="en-IN" sz="1400" dirty="0" smtClean="0"/>
          </a:p>
          <a:p>
            <a:pPr lvl="0">
              <a:spcAft>
                <a:spcPts val="600"/>
              </a:spcAft>
              <a:defRPr/>
            </a:pPr>
            <a:endParaRPr lang="en-IN" sz="1400" dirty="0" smtClean="0"/>
          </a:p>
          <a:p>
            <a:pPr lvl="0">
              <a:spcAft>
                <a:spcPts val="600"/>
              </a:spcAft>
              <a:defRPr/>
            </a:pPr>
            <a:r>
              <a:rPr lang="en-IN" sz="1400" b="1" dirty="0" smtClean="0"/>
              <a:t>Flour</a:t>
            </a:r>
            <a:r>
              <a:rPr lang="en-IN" sz="1400" b="1" dirty="0"/>
              <a:t>: </a:t>
            </a:r>
            <a:r>
              <a:rPr lang="en-IN" sz="1400" dirty="0"/>
              <a:t>Whole wheat, multi-grain flour </a:t>
            </a:r>
            <a:endParaRPr lang="en-IN" sz="1400" dirty="0" smtClean="0"/>
          </a:p>
          <a:p>
            <a:pPr lvl="0">
              <a:spcAft>
                <a:spcPts val="600"/>
              </a:spcAft>
              <a:defRPr/>
            </a:pPr>
            <a:endParaRPr lang="en-IN" sz="1400" dirty="0" smtClean="0"/>
          </a:p>
          <a:p>
            <a:pPr lvl="0">
              <a:spcAft>
                <a:spcPts val="600"/>
              </a:spcAft>
              <a:defRPr/>
            </a:pPr>
            <a:r>
              <a:rPr lang="en-IN" sz="1400" b="1" dirty="0" err="1" smtClean="0"/>
              <a:t>Jaggery</a:t>
            </a:r>
            <a:r>
              <a:rPr lang="en-IN" sz="1400" b="1" dirty="0"/>
              <a:t>: </a:t>
            </a:r>
            <a:r>
              <a:rPr lang="en-IN" sz="1400" dirty="0"/>
              <a:t>Traditional </a:t>
            </a:r>
            <a:r>
              <a:rPr lang="en-IN" sz="1400" dirty="0" err="1"/>
              <a:t>jaggery</a:t>
            </a:r>
            <a:r>
              <a:rPr lang="en-IN" sz="1400" dirty="0"/>
              <a:t> blocks and powdered </a:t>
            </a:r>
            <a:r>
              <a:rPr lang="en-IN" sz="1400" dirty="0" err="1"/>
              <a:t>jaggery</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5B4D6405-FFCD-88A9-C5C8-231935887D02}"/>
              </a:ext>
            </a:extLst>
          </p:cNvPr>
          <p:cNvSpPr/>
          <p:nvPr/>
        </p:nvSpPr>
        <p:spPr>
          <a:xfrm>
            <a:off x="840763" y="3385373"/>
            <a:ext cx="2684671"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sz="1400" dirty="0"/>
              <a:t>Product Diversification Strategy </a:t>
            </a:r>
            <a:endParaRPr kumimoji="0" lang="en-US" sz="1400" b="1"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D5F02008-856E-11CF-BAD7-01C3A725BEFF}"/>
              </a:ext>
            </a:extLst>
          </p:cNvPr>
          <p:cNvSpPr txBox="1"/>
          <p:nvPr/>
        </p:nvSpPr>
        <p:spPr>
          <a:xfrm>
            <a:off x="413619" y="2999906"/>
            <a:ext cx="5842317" cy="318679"/>
          </a:xfrm>
          <a:prstGeom prst="rect">
            <a:avLst/>
          </a:prstGeom>
          <a:noFill/>
        </p:spPr>
        <p:txBody>
          <a:bodyPr wrap="square" rtlCol="0" anchor="t">
            <a:noAutofit/>
          </a:bodyPr>
          <a:lstStyle/>
          <a:p>
            <a:pPr lvl="0">
              <a:spcAft>
                <a:spcPts val="600"/>
              </a:spcAft>
              <a:defRPr/>
            </a:pPr>
            <a:r>
              <a:rPr lang="en-IN" sz="1600" b="1" dirty="0">
                <a:latin typeface="Bahnschrift" panose="020B0502040204020203" pitchFamily="34" charset="0"/>
              </a:rPr>
              <a:t>Expansion into Other Agro-Products </a:t>
            </a:r>
            <a:endParaRPr kumimoji="0" lang="en-US" sz="1600" b="1" i="0" u="none" strike="noStrike" kern="1200" cap="none" spc="0" normalizeH="0" baseline="0" noProof="0" dirty="0">
              <a:ln>
                <a:noFill/>
              </a:ln>
              <a:solidFill>
                <a:prstClr val="black"/>
              </a:solidFill>
              <a:effectLst/>
              <a:uLnTx/>
              <a:uFillTx/>
              <a:latin typeface="Bahnschrift"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67F4A759-59AA-99E3-E93F-0495599458F0}"/>
              </a:ext>
            </a:extLst>
          </p:cNvPr>
          <p:cNvSpPr txBox="1"/>
          <p:nvPr/>
        </p:nvSpPr>
        <p:spPr>
          <a:xfrm>
            <a:off x="4368535" y="3416152"/>
            <a:ext cx="2636921"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B4D6405-FFCD-88A9-C5C8-231935887D02}"/>
              </a:ext>
            </a:extLst>
          </p:cNvPr>
          <p:cNvSpPr/>
          <p:nvPr/>
        </p:nvSpPr>
        <p:spPr>
          <a:xfrm>
            <a:off x="4320785" y="3385373"/>
            <a:ext cx="2684671"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sz="1400" dirty="0"/>
              <a:t>Sourcing &amp; Production Regions </a:t>
            </a:r>
            <a:endParaRPr kumimoji="0" lang="en-US" sz="1400" b="1"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67F4A759-59AA-99E3-E93F-0495599458F0}"/>
              </a:ext>
            </a:extLst>
          </p:cNvPr>
          <p:cNvSpPr txBox="1"/>
          <p:nvPr/>
        </p:nvSpPr>
        <p:spPr>
          <a:xfrm>
            <a:off x="7790098" y="3416152"/>
            <a:ext cx="2636921"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5B4D6405-FFCD-88A9-C5C8-231935887D02}"/>
              </a:ext>
            </a:extLst>
          </p:cNvPr>
          <p:cNvSpPr/>
          <p:nvPr/>
        </p:nvSpPr>
        <p:spPr>
          <a:xfrm>
            <a:off x="7742348" y="3385373"/>
            <a:ext cx="2684671"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sz="1400" dirty="0"/>
              <a:t>Feasibility &amp; Market Research</a:t>
            </a:r>
            <a:endParaRPr kumimoji="0" lang="en-US" sz="1400" b="1"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D5F02008-856E-11CF-BAD7-01C3A725BEFF}"/>
              </a:ext>
            </a:extLst>
          </p:cNvPr>
          <p:cNvSpPr txBox="1"/>
          <p:nvPr/>
        </p:nvSpPr>
        <p:spPr>
          <a:xfrm>
            <a:off x="4368535" y="3880104"/>
            <a:ext cx="2981296" cy="1926470"/>
          </a:xfrm>
          <a:prstGeom prst="rect">
            <a:avLst/>
          </a:prstGeom>
          <a:noFill/>
        </p:spPr>
        <p:txBody>
          <a:bodyPr wrap="square" rtlCol="0" anchor="t">
            <a:noAutofit/>
          </a:bodyPr>
          <a:lstStyle/>
          <a:p>
            <a:pPr lvl="0">
              <a:spcAft>
                <a:spcPts val="600"/>
              </a:spcAft>
              <a:defRPr/>
            </a:pPr>
            <a:r>
              <a:rPr lang="en-IN" sz="1400" b="1" dirty="0"/>
              <a:t>Sugar Mills: </a:t>
            </a:r>
            <a:r>
              <a:rPr lang="en-IN" sz="1400" dirty="0"/>
              <a:t>Maharashtra, Uttar Pradesh, Karnataka </a:t>
            </a:r>
            <a:endParaRPr lang="en-IN" sz="1400" dirty="0" smtClean="0"/>
          </a:p>
          <a:p>
            <a:pPr lvl="0">
              <a:spcAft>
                <a:spcPts val="600"/>
              </a:spcAft>
              <a:defRPr/>
            </a:pPr>
            <a:endParaRPr lang="en-IN" sz="1400" dirty="0"/>
          </a:p>
          <a:p>
            <a:pPr lvl="0">
              <a:spcAft>
                <a:spcPts val="600"/>
              </a:spcAft>
              <a:defRPr/>
            </a:pPr>
            <a:r>
              <a:rPr lang="en-IN" sz="1400" b="1" dirty="0" smtClean="0"/>
              <a:t>Flour </a:t>
            </a:r>
            <a:r>
              <a:rPr lang="en-IN" sz="1400" b="1" dirty="0"/>
              <a:t>&amp; </a:t>
            </a:r>
            <a:r>
              <a:rPr lang="en-IN" sz="1400" b="1" dirty="0" err="1"/>
              <a:t>Jaggery</a:t>
            </a:r>
            <a:r>
              <a:rPr lang="en-IN" sz="1400" b="1" dirty="0"/>
              <a:t> Processing Units: </a:t>
            </a:r>
            <a:r>
              <a:rPr lang="en-IN" sz="1400" dirty="0"/>
              <a:t>Partnering with processing units in top production regions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D5F02008-856E-11CF-BAD7-01C3A725BEFF}"/>
              </a:ext>
            </a:extLst>
          </p:cNvPr>
          <p:cNvSpPr txBox="1"/>
          <p:nvPr/>
        </p:nvSpPr>
        <p:spPr>
          <a:xfrm>
            <a:off x="7790098" y="3880104"/>
            <a:ext cx="2981296" cy="2585230"/>
          </a:xfrm>
          <a:prstGeom prst="rect">
            <a:avLst/>
          </a:prstGeom>
          <a:noFill/>
        </p:spPr>
        <p:txBody>
          <a:bodyPr wrap="square" rtlCol="0" anchor="t">
            <a:noAutofit/>
          </a:bodyPr>
          <a:lstStyle/>
          <a:p>
            <a:pPr lvl="0">
              <a:spcAft>
                <a:spcPts val="600"/>
              </a:spcAft>
              <a:defRPr/>
            </a:pPr>
            <a:r>
              <a:rPr lang="en-US" sz="1400" dirty="0" smtClean="0"/>
              <a:t>Conducting </a:t>
            </a:r>
            <a:r>
              <a:rPr lang="en-US" sz="1400" dirty="0"/>
              <a:t>feasibility studies for regional preferences and compliance. </a:t>
            </a:r>
            <a:endParaRPr lang="en-US" sz="1400" dirty="0" smtClean="0"/>
          </a:p>
          <a:p>
            <a:pPr lvl="0">
              <a:spcAft>
                <a:spcPts val="600"/>
              </a:spcAft>
              <a:defRPr/>
            </a:pPr>
            <a:endParaRPr lang="en-US" sz="1400" dirty="0" smtClean="0"/>
          </a:p>
          <a:p>
            <a:pPr lvl="0">
              <a:spcAft>
                <a:spcPts val="600"/>
              </a:spcAft>
              <a:defRPr/>
            </a:pPr>
            <a:r>
              <a:rPr lang="en-US" sz="1400" dirty="0" smtClean="0"/>
              <a:t>Establishing </a:t>
            </a:r>
            <a:r>
              <a:rPr lang="en-US" sz="1400" dirty="0"/>
              <a:t>partnerships with food distributors, wholesalers, and supermarkets. </a:t>
            </a:r>
            <a:endParaRPr lang="en-US" sz="1400" dirty="0" smtClean="0"/>
          </a:p>
          <a:p>
            <a:pPr lvl="0">
              <a:spcAft>
                <a:spcPts val="600"/>
              </a:spcAft>
              <a:defRPr/>
            </a:pPr>
            <a:endParaRPr lang="en-US" sz="1400" dirty="0" smtClean="0"/>
          </a:p>
          <a:p>
            <a:pPr lvl="0">
              <a:spcAft>
                <a:spcPts val="600"/>
              </a:spcAft>
              <a:defRPr/>
            </a:pPr>
            <a:r>
              <a:rPr lang="en-US" sz="1400" dirty="0" smtClean="0"/>
              <a:t>Exploring </a:t>
            </a:r>
            <a:r>
              <a:rPr lang="en-US" sz="1400" dirty="0"/>
              <a:t>B2B and retail private-label opportunities in global markets.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18" name="Table 17"/>
          <p:cNvGraphicFramePr>
            <a:graphicFrameLocks noGrp="1"/>
          </p:cNvGraphicFramePr>
          <p:nvPr>
            <p:extLst>
              <p:ext uri="{D42A27DB-BD31-4B8C-83A1-F6EECF244321}">
                <p14:modId xmlns:p14="http://schemas.microsoft.com/office/powerpoint/2010/main" val="754980168"/>
              </p:ext>
            </p:extLst>
          </p:nvPr>
        </p:nvGraphicFramePr>
        <p:xfrm>
          <a:off x="840763" y="1702983"/>
          <a:ext cx="10830346" cy="1276326"/>
        </p:xfrm>
        <a:graphic>
          <a:graphicData uri="http://schemas.openxmlformats.org/drawingml/2006/table">
            <a:tbl>
              <a:tblPr firstRow="1" bandRow="1">
                <a:tableStyleId>{69CF1AB2-1976-4502-BF36-3FF5EA218861}</a:tableStyleId>
              </a:tblPr>
              <a:tblGrid>
                <a:gridCol w="524199">
                  <a:extLst>
                    <a:ext uri="{9D8B030D-6E8A-4147-A177-3AD203B41FA5}">
                      <a16:colId xmlns:a16="http://schemas.microsoft.com/office/drawing/2014/main" val="752666344"/>
                    </a:ext>
                  </a:extLst>
                </a:gridCol>
                <a:gridCol w="4507230">
                  <a:extLst>
                    <a:ext uri="{9D8B030D-6E8A-4147-A177-3AD203B41FA5}">
                      <a16:colId xmlns:a16="http://schemas.microsoft.com/office/drawing/2014/main" val="3883609841"/>
                    </a:ext>
                  </a:extLst>
                </a:gridCol>
                <a:gridCol w="5798917">
                  <a:extLst>
                    <a:ext uri="{9D8B030D-6E8A-4147-A177-3AD203B41FA5}">
                      <a16:colId xmlns:a16="http://schemas.microsoft.com/office/drawing/2014/main" val="213821383"/>
                    </a:ext>
                  </a:extLst>
                </a:gridCol>
              </a:tblGrid>
              <a:tr h="425442">
                <a:tc>
                  <a:txBody>
                    <a:bodyPr/>
                    <a:lstStyle/>
                    <a:p>
                      <a:r>
                        <a:rPr lang="en-US" sz="1400" b="0" dirty="0" smtClean="0"/>
                        <a:t>1.</a:t>
                      </a:r>
                      <a:endParaRPr lang="en-IN" sz="1400" b="0" dirty="0"/>
                    </a:p>
                  </a:txBody>
                  <a:tcPr/>
                </a:tc>
                <a:tc>
                  <a:txBody>
                    <a:bodyPr/>
                    <a:lstStyle/>
                    <a:p>
                      <a:r>
                        <a:rPr lang="en-IN" sz="1400" b="0" dirty="0" smtClean="0"/>
                        <a:t>Initial Focus Regions </a:t>
                      </a:r>
                      <a:endParaRPr lang="en-IN" sz="1400" b="0" dirty="0"/>
                    </a:p>
                  </a:txBody>
                  <a:tcPr/>
                </a:tc>
                <a:tc>
                  <a:txBody>
                    <a:bodyPr/>
                    <a:lstStyle/>
                    <a:p>
                      <a:r>
                        <a:rPr lang="en-IN" sz="1400" b="0" dirty="0" smtClean="0"/>
                        <a:t>Middle East, Africa, Europe, South Asia </a:t>
                      </a:r>
                      <a:endParaRPr lang="en-IN" sz="1400" b="0" dirty="0"/>
                    </a:p>
                  </a:txBody>
                  <a:tcPr/>
                </a:tc>
                <a:extLst>
                  <a:ext uri="{0D108BD9-81ED-4DB2-BD59-A6C34878D82A}">
                    <a16:rowId xmlns:a16="http://schemas.microsoft.com/office/drawing/2014/main" val="4026317878"/>
                  </a:ext>
                </a:extLst>
              </a:tr>
              <a:tr h="425442">
                <a:tc>
                  <a:txBody>
                    <a:bodyPr/>
                    <a:lstStyle/>
                    <a:p>
                      <a:r>
                        <a:rPr lang="en-US" sz="1400" b="0" dirty="0" smtClean="0"/>
                        <a:t>2.</a:t>
                      </a:r>
                      <a:endParaRPr lang="en-IN" sz="1400" b="0" dirty="0"/>
                    </a:p>
                  </a:txBody>
                  <a:tcPr/>
                </a:tc>
                <a:tc>
                  <a:txBody>
                    <a:bodyPr/>
                    <a:lstStyle/>
                    <a:p>
                      <a:r>
                        <a:rPr lang="en-IN" sz="1400" b="0" dirty="0" smtClean="0"/>
                        <a:t>Pre-orders Received From</a:t>
                      </a:r>
                      <a:endParaRPr lang="en-IN" sz="1400" b="0" dirty="0"/>
                    </a:p>
                  </a:txBody>
                  <a:tcPr/>
                </a:tc>
                <a:tc>
                  <a:txBody>
                    <a:bodyPr/>
                    <a:lstStyle/>
                    <a:p>
                      <a:r>
                        <a:rPr lang="en-IN" sz="1400" b="0" dirty="0" smtClean="0"/>
                        <a:t>Dubai, Madagascar, Sweden, Mauritius </a:t>
                      </a:r>
                      <a:endParaRPr lang="en-IN" sz="1400" b="0" dirty="0"/>
                    </a:p>
                  </a:txBody>
                  <a:tcPr/>
                </a:tc>
                <a:extLst>
                  <a:ext uri="{0D108BD9-81ED-4DB2-BD59-A6C34878D82A}">
                    <a16:rowId xmlns:a16="http://schemas.microsoft.com/office/drawing/2014/main" val="1982294929"/>
                  </a:ext>
                </a:extLst>
              </a:tr>
              <a:tr h="425442">
                <a:tc>
                  <a:txBody>
                    <a:bodyPr/>
                    <a:lstStyle/>
                    <a:p>
                      <a:r>
                        <a:rPr lang="en-US" sz="1400" b="0" dirty="0" smtClean="0"/>
                        <a:t>3.</a:t>
                      </a:r>
                      <a:endParaRPr lang="en-IN" sz="1400" b="0" dirty="0"/>
                    </a:p>
                  </a:txBody>
                  <a:tcPr/>
                </a:tc>
                <a:tc>
                  <a:txBody>
                    <a:bodyPr/>
                    <a:lstStyle/>
                    <a:p>
                      <a:r>
                        <a:rPr lang="en-IN" sz="1400" b="0" dirty="0" smtClean="0"/>
                        <a:t>Upcoming Plan Expansion Into</a:t>
                      </a:r>
                      <a:endParaRPr lang="en-IN" sz="1400" b="0" dirty="0"/>
                    </a:p>
                  </a:txBody>
                  <a:tcPr/>
                </a:tc>
                <a:tc>
                  <a:txBody>
                    <a:bodyPr/>
                    <a:lstStyle/>
                    <a:p>
                      <a:r>
                        <a:rPr lang="en-IN" sz="1400" b="0" dirty="0" smtClean="0"/>
                        <a:t>Qatar, Oman, Saudi Arabia, UK, Canada, USA </a:t>
                      </a:r>
                      <a:endParaRPr lang="en-IN" sz="1400" b="0" dirty="0"/>
                    </a:p>
                  </a:txBody>
                  <a:tcPr/>
                </a:tc>
                <a:extLst>
                  <a:ext uri="{0D108BD9-81ED-4DB2-BD59-A6C34878D82A}">
                    <a16:rowId xmlns:a16="http://schemas.microsoft.com/office/drawing/2014/main" val="402026621"/>
                  </a:ext>
                </a:extLst>
              </a:tr>
            </a:tbl>
          </a:graphicData>
        </a:graphic>
      </p:graphicFrame>
      <p:sp>
        <p:nvSpPr>
          <p:cNvPr id="22" name="TextBox 21">
            <a:extLst>
              <a:ext uri="{FF2B5EF4-FFF2-40B4-BE49-F238E27FC236}">
                <a16:creationId xmlns:a16="http://schemas.microsoft.com/office/drawing/2014/main" id="{67F4A759-59AA-99E3-E93F-0495599458F0}"/>
              </a:ext>
            </a:extLst>
          </p:cNvPr>
          <p:cNvSpPr txBox="1"/>
          <p:nvPr/>
        </p:nvSpPr>
        <p:spPr>
          <a:xfrm>
            <a:off x="399441" y="1234108"/>
            <a:ext cx="4492599"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D5F02008-856E-11CF-BAD7-01C3A725BEFF}"/>
              </a:ext>
            </a:extLst>
          </p:cNvPr>
          <p:cNvSpPr txBox="1"/>
          <p:nvPr/>
        </p:nvSpPr>
        <p:spPr>
          <a:xfrm>
            <a:off x="413619" y="1196358"/>
            <a:ext cx="4478421" cy="318679"/>
          </a:xfrm>
          <a:prstGeom prst="rect">
            <a:avLst/>
          </a:prstGeom>
          <a:noFill/>
        </p:spPr>
        <p:txBody>
          <a:bodyPr wrap="square" rtlCol="0" anchor="t">
            <a:noAutofit/>
          </a:bodyPr>
          <a:lstStyle/>
          <a:p>
            <a:pPr lvl="0">
              <a:spcAft>
                <a:spcPts val="600"/>
              </a:spcAft>
              <a:defRPr/>
            </a:pPr>
            <a:r>
              <a:rPr lang="en-IN" b="1" dirty="0">
                <a:solidFill>
                  <a:schemeClr val="bg1"/>
                </a:solidFill>
                <a:latin typeface="Bahnschrift" panose="020B0502040204020203" pitchFamily="34" charset="0"/>
              </a:rPr>
              <a:t>International Market Penetration Strategy</a:t>
            </a:r>
            <a:endParaRPr lang="en-US" b="1" dirty="0">
              <a:solidFill>
                <a:schemeClr val="bg1"/>
              </a:solidFill>
              <a:latin typeface="Bahnschrift"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4460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7361DA-8BB1-CE9E-C6B4-CCD36BB3B154}"/>
              </a:ext>
            </a:extLst>
          </p:cNvPr>
          <p:cNvSpPr/>
          <p:nvPr/>
        </p:nvSpPr>
        <p:spPr>
          <a:xfrm>
            <a:off x="-19112" y="0"/>
            <a:ext cx="7176246" cy="6345238"/>
          </a:xfrm>
          <a:prstGeom prst="rect">
            <a:avLst/>
          </a:prstGeom>
          <a:solidFill>
            <a:schemeClr val="accent5">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13CFFABE-6AC3-E1CC-13D9-3EAC190A49F0}"/>
              </a:ext>
            </a:extLst>
          </p:cNvPr>
          <p:cNvSpPr/>
          <p:nvPr/>
        </p:nvSpPr>
        <p:spPr>
          <a:xfrm>
            <a:off x="-19113" y="1426494"/>
            <a:ext cx="7176247" cy="1926306"/>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DE5A765E-2804-F445-738B-EC5416694C59}"/>
              </a:ext>
            </a:extLst>
          </p:cNvPr>
          <p:cNvSpPr txBox="1"/>
          <p:nvPr/>
        </p:nvSpPr>
        <p:spPr>
          <a:xfrm>
            <a:off x="438295" y="1414879"/>
            <a:ext cx="5441395" cy="416290"/>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2153920" y="435763"/>
            <a:ext cx="7884160" cy="830997"/>
          </a:xfrm>
          <a:prstGeom prst="rect">
            <a:avLst/>
          </a:prstGeom>
          <a:noFill/>
        </p:spPr>
        <p:txBody>
          <a:bodyPr wrap="none" lIns="0" rIns="0" rtlCol="0" anchor="ctr">
            <a:noAutofit/>
          </a:bodyPr>
          <a:lstStyle/>
          <a:p>
            <a:pPr lvl="0" algn="ctr">
              <a:defRPr/>
            </a:pPr>
            <a:r>
              <a:rPr lang="en-IN" sz="3600" dirty="0">
                <a:latin typeface="Plumpfull" panose="02000603080000020003" pitchFamily="2" charset="0"/>
                <a:cs typeface="Assistant ExtraBold" pitchFamily="2" charset="-79"/>
              </a:rPr>
              <a:t>Distribution &amp; Logistics Strategy</a:t>
            </a:r>
            <a:endParaRPr kumimoji="0" lang="en-US" sz="3600" b="1" i="0" u="none" strike="noStrike" kern="1200" cap="none" spc="0" normalizeH="0" baseline="0" noProof="0" dirty="0">
              <a:ln>
                <a:noFill/>
              </a:ln>
              <a:solidFill>
                <a:prstClr val="white"/>
              </a:solidFill>
              <a:effectLst/>
              <a:uLnTx/>
              <a:uFillTx/>
              <a:latin typeface="Plumpfull" panose="02000603080000020003" pitchFamily="2" charset="0"/>
              <a:cs typeface="Assistant ExtraBold" pitchFamily="2" charset="-79"/>
            </a:endParaRPr>
          </a:p>
        </p:txBody>
      </p:sp>
      <p:sp>
        <p:nvSpPr>
          <p:cNvPr id="75" name="Rectangle 74">
            <a:extLst>
              <a:ext uri="{FF2B5EF4-FFF2-40B4-BE49-F238E27FC236}">
                <a16:creationId xmlns:a16="http://schemas.microsoft.com/office/drawing/2014/main" id="{28A269B1-1D6E-9DC1-5A63-D95C1AB3E0D7}"/>
              </a:ext>
            </a:extLst>
          </p:cNvPr>
          <p:cNvSpPr/>
          <p:nvPr/>
        </p:nvSpPr>
        <p:spPr>
          <a:xfrm>
            <a:off x="438297" y="1414879"/>
            <a:ext cx="6718838"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b="1" dirty="0">
                <a:solidFill>
                  <a:schemeClr val="bg1"/>
                </a:solidFill>
              </a:rPr>
              <a:t>Overview of Supply Chain &amp; Export Compliance </a:t>
            </a:r>
            <a:endParaRPr kumimoji="0" lang="en-US"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77" name="TextBox 76">
            <a:extLst>
              <a:ext uri="{FF2B5EF4-FFF2-40B4-BE49-F238E27FC236}">
                <a16:creationId xmlns:a16="http://schemas.microsoft.com/office/drawing/2014/main" id="{B4729F67-D79F-967F-B3FD-8B9862E0F48C}"/>
              </a:ext>
            </a:extLst>
          </p:cNvPr>
          <p:cNvSpPr txBox="1"/>
          <p:nvPr/>
        </p:nvSpPr>
        <p:spPr>
          <a:xfrm>
            <a:off x="438296" y="1835062"/>
            <a:ext cx="6572103" cy="1396890"/>
          </a:xfrm>
          <a:prstGeom prst="rect">
            <a:avLst/>
          </a:prstGeom>
          <a:noFill/>
        </p:spPr>
        <p:txBody>
          <a:bodyPr wrap="square" rtlCol="0" anchor="t">
            <a:noAutofit/>
          </a:bodyPr>
          <a:lstStyle/>
          <a:p>
            <a:pPr lvl="0">
              <a:spcAft>
                <a:spcPts val="600"/>
              </a:spcAft>
              <a:defRPr/>
            </a:pPr>
            <a:r>
              <a:rPr lang="en-IN" sz="1400" b="1" dirty="0"/>
              <a:t>● Bulk Exports: </a:t>
            </a:r>
            <a:r>
              <a:rPr lang="en-IN" sz="1400" dirty="0"/>
              <a:t>Partnering with local </a:t>
            </a:r>
            <a:r>
              <a:rPr lang="en-IN" sz="1400" dirty="0" err="1"/>
              <a:t>startups</a:t>
            </a:r>
            <a:r>
              <a:rPr lang="en-IN" sz="1400" dirty="0"/>
              <a:t>, agro-based companies, suppliers, distributors &amp; wholesale buyers. </a:t>
            </a:r>
            <a:endParaRPr lang="en-IN" sz="1400" dirty="0" smtClean="0"/>
          </a:p>
          <a:p>
            <a:pPr lvl="0">
              <a:spcAft>
                <a:spcPts val="600"/>
              </a:spcAft>
              <a:defRPr/>
            </a:pPr>
            <a:r>
              <a:rPr lang="en-IN" sz="1400" b="1" dirty="0" smtClean="0"/>
              <a:t>● </a:t>
            </a:r>
            <a:r>
              <a:rPr lang="en-IN" sz="1400" b="1" dirty="0"/>
              <a:t>Retail Expansion: </a:t>
            </a:r>
            <a:r>
              <a:rPr lang="en-IN" sz="1400" dirty="0"/>
              <a:t>Supermarkets (Carrefour, Lulu, Al </a:t>
            </a:r>
            <a:r>
              <a:rPr lang="en-IN" sz="1400" dirty="0" err="1"/>
              <a:t>Meera</a:t>
            </a:r>
            <a:r>
              <a:rPr lang="en-IN" sz="1400" dirty="0"/>
              <a:t>). </a:t>
            </a:r>
            <a:endParaRPr lang="en-IN" sz="1400" dirty="0" smtClean="0"/>
          </a:p>
          <a:p>
            <a:pPr lvl="0">
              <a:spcAft>
                <a:spcPts val="600"/>
              </a:spcAft>
              <a:defRPr/>
            </a:pPr>
            <a:r>
              <a:rPr lang="en-IN" sz="1400" b="1" dirty="0" smtClean="0"/>
              <a:t>● </a:t>
            </a:r>
            <a:r>
              <a:rPr lang="en-IN" sz="1400" b="1" dirty="0"/>
              <a:t>E-commerce &amp; Quick Commerce Partnerships: </a:t>
            </a:r>
            <a:r>
              <a:rPr lang="en-IN" sz="1400" dirty="0"/>
              <a:t>Amazon UAE</a:t>
            </a:r>
            <a:r>
              <a:rPr lang="en-IN" sz="1400" dirty="0" smtClean="0"/>
              <a:t>, Flipkart, </a:t>
            </a:r>
            <a:r>
              <a:rPr lang="en-IN" sz="1400" dirty="0"/>
              <a:t>Noon, </a:t>
            </a:r>
            <a:r>
              <a:rPr lang="en-IN" sz="1400" dirty="0" err="1"/>
              <a:t>Talabat</a:t>
            </a:r>
            <a:r>
              <a:rPr lang="en-IN" sz="1400" dirty="0"/>
              <a:t>.</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0" name="Rectangle: Top Corners Rounded 99">
            <a:extLst>
              <a:ext uri="{FF2B5EF4-FFF2-40B4-BE49-F238E27FC236}">
                <a16:creationId xmlns:a16="http://schemas.microsoft.com/office/drawing/2014/main" id="{B8C5F922-D267-E37A-A030-E3ED034078E9}"/>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17</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B4729F67-D79F-967F-B3FD-8B9862E0F48C}"/>
              </a:ext>
            </a:extLst>
          </p:cNvPr>
          <p:cNvSpPr txBox="1"/>
          <p:nvPr/>
        </p:nvSpPr>
        <p:spPr>
          <a:xfrm>
            <a:off x="438296" y="3830692"/>
            <a:ext cx="6789021" cy="1822856"/>
          </a:xfrm>
          <a:prstGeom prst="rect">
            <a:avLst/>
          </a:prstGeom>
          <a:noFill/>
        </p:spPr>
        <p:txBody>
          <a:bodyPr wrap="square" rtlCol="0" anchor="t">
            <a:noAutofit/>
          </a:bodyPr>
          <a:lstStyle/>
          <a:p>
            <a:pPr lvl="0">
              <a:spcAft>
                <a:spcPts val="600"/>
              </a:spcAft>
              <a:defRPr/>
            </a:pPr>
            <a:r>
              <a:rPr lang="en-IN" sz="1400" dirty="0" smtClean="0"/>
              <a:t>Establishing </a:t>
            </a:r>
            <a:r>
              <a:rPr lang="en-IN" sz="1400" dirty="0"/>
              <a:t>offline retail presence for premium rice and spices</a:t>
            </a:r>
            <a:r>
              <a:rPr lang="en-IN" sz="1400" dirty="0" smtClean="0"/>
              <a:t>. Offering </a:t>
            </a:r>
            <a:r>
              <a:rPr lang="en-IN" sz="1400" dirty="0"/>
              <a:t>private </a:t>
            </a:r>
            <a:r>
              <a:rPr lang="en-IN" sz="1400" dirty="0" smtClean="0"/>
              <a:t>labelling </a:t>
            </a:r>
            <a:r>
              <a:rPr lang="en-IN" sz="1400" dirty="0"/>
              <a:t>for global retailers. </a:t>
            </a:r>
            <a:endParaRPr lang="en-IN" sz="1400" dirty="0" smtClean="0"/>
          </a:p>
          <a:p>
            <a:pPr lvl="0">
              <a:spcAft>
                <a:spcPts val="600"/>
              </a:spcAft>
              <a:defRPr/>
            </a:pPr>
            <a:r>
              <a:rPr lang="en-IN" sz="1400" b="1" dirty="0" smtClean="0"/>
              <a:t>Export </a:t>
            </a:r>
            <a:r>
              <a:rPr lang="en-IN" sz="1400" b="1" dirty="0"/>
              <a:t>Compliance &amp; Certifications: </a:t>
            </a:r>
            <a:endParaRPr lang="en-IN" sz="1400" b="1" dirty="0" smtClean="0"/>
          </a:p>
          <a:p>
            <a:pPr marL="285750" lvl="0" indent="-285750">
              <a:spcAft>
                <a:spcPts val="600"/>
              </a:spcAft>
              <a:buFont typeface="Arial" panose="020B0604020202020204" pitchFamily="34" charset="0"/>
              <a:buChar char="•"/>
              <a:defRPr/>
            </a:pPr>
            <a:r>
              <a:rPr lang="en-IN" sz="1400" dirty="0" smtClean="0"/>
              <a:t>FSSAI</a:t>
            </a:r>
            <a:r>
              <a:rPr lang="en-IN" sz="1400" dirty="0"/>
              <a:t>, ISO, HACCP, Halal, FDA Certifications for global trade. </a:t>
            </a:r>
            <a:endParaRPr lang="en-IN" sz="1400" dirty="0" smtClean="0"/>
          </a:p>
          <a:p>
            <a:pPr marL="285750" lvl="0" indent="-285750">
              <a:spcAft>
                <a:spcPts val="600"/>
              </a:spcAft>
              <a:buFont typeface="Arial" panose="020B0604020202020204" pitchFamily="34" charset="0"/>
              <a:buChar char="•"/>
              <a:defRPr/>
            </a:pPr>
            <a:r>
              <a:rPr lang="en-IN" sz="1400" dirty="0" smtClean="0"/>
              <a:t>Aligning </a:t>
            </a:r>
            <a:r>
              <a:rPr lang="en-IN" sz="1400" dirty="0"/>
              <a:t>with Middle East , European, and international food safety </a:t>
            </a:r>
            <a:r>
              <a:rPr lang="en-IN" sz="1400" dirty="0" smtClean="0"/>
              <a:t>regulations.</a:t>
            </a:r>
          </a:p>
          <a:p>
            <a:pPr marL="285750" lvl="0" indent="-285750">
              <a:spcAft>
                <a:spcPts val="600"/>
              </a:spcAft>
              <a:buFont typeface="Arial" panose="020B0604020202020204" pitchFamily="34" charset="0"/>
              <a:buChar char="•"/>
              <a:defRPr/>
            </a:pPr>
            <a:r>
              <a:rPr lang="en-IN" sz="1400" dirty="0" smtClean="0"/>
              <a:t>Brand </a:t>
            </a:r>
            <a:r>
              <a:rPr lang="en-IN" sz="1400" dirty="0"/>
              <a:t>Positioning as "Pure &amp; Organic” </a:t>
            </a:r>
            <a:endParaRPr lang="en-IN" sz="1400" dirty="0" smtClean="0"/>
          </a:p>
          <a:p>
            <a:pPr marL="285750" lvl="0" indent="-285750">
              <a:spcAft>
                <a:spcPts val="600"/>
              </a:spcAft>
              <a:buFont typeface="Arial" panose="020B0604020202020204" pitchFamily="34" charset="0"/>
              <a:buChar char="•"/>
              <a:defRPr/>
            </a:pPr>
            <a:r>
              <a:rPr lang="en-IN" sz="1400" dirty="0" smtClean="0"/>
              <a:t>✔ </a:t>
            </a:r>
            <a:r>
              <a:rPr lang="en-IN" sz="1400" dirty="0"/>
              <a:t>Retail chain partnerships for global visibility</a:t>
            </a:r>
            <a:endParaRPr kumimoji="0" lang="en-US" sz="14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stretch>
            <a:fillRect/>
          </a:stretch>
        </p:blipFill>
        <p:spPr>
          <a:xfrm>
            <a:off x="7227318" y="3830692"/>
            <a:ext cx="4845028" cy="2439725"/>
          </a:xfrm>
          <a:prstGeom prst="rect">
            <a:avLst/>
          </a:prstGeom>
        </p:spPr>
      </p:pic>
      <p:pic>
        <p:nvPicPr>
          <p:cNvPr id="4" name="Picture 3"/>
          <p:cNvPicPr>
            <a:picLocks noChangeAspect="1"/>
          </p:cNvPicPr>
          <p:nvPr/>
        </p:nvPicPr>
        <p:blipFill>
          <a:blip r:embed="rId3"/>
          <a:stretch>
            <a:fillRect/>
          </a:stretch>
        </p:blipFill>
        <p:spPr>
          <a:xfrm>
            <a:off x="7467806" y="1351810"/>
            <a:ext cx="1706241" cy="1027918"/>
          </a:xfrm>
          <a:prstGeom prst="rect">
            <a:avLst/>
          </a:prstGeom>
        </p:spPr>
      </p:pic>
      <p:pic>
        <p:nvPicPr>
          <p:cNvPr id="7" name="Picture 6"/>
          <p:cNvPicPr>
            <a:picLocks noChangeAspect="1"/>
          </p:cNvPicPr>
          <p:nvPr/>
        </p:nvPicPr>
        <p:blipFill>
          <a:blip r:embed="rId4"/>
          <a:stretch>
            <a:fillRect/>
          </a:stretch>
        </p:blipFill>
        <p:spPr>
          <a:xfrm>
            <a:off x="9843529" y="2648391"/>
            <a:ext cx="1749030" cy="1042999"/>
          </a:xfrm>
          <a:prstGeom prst="rect">
            <a:avLst/>
          </a:prstGeom>
        </p:spPr>
      </p:pic>
      <p:pic>
        <p:nvPicPr>
          <p:cNvPr id="9" name="Picture 8"/>
          <p:cNvPicPr>
            <a:picLocks noChangeAspect="1"/>
          </p:cNvPicPr>
          <p:nvPr/>
        </p:nvPicPr>
        <p:blipFill>
          <a:blip r:embed="rId5"/>
          <a:stretch>
            <a:fillRect/>
          </a:stretch>
        </p:blipFill>
        <p:spPr>
          <a:xfrm>
            <a:off x="7467807" y="2713258"/>
            <a:ext cx="1706241" cy="1010908"/>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43530" y="1307580"/>
            <a:ext cx="1749030" cy="983829"/>
          </a:xfrm>
          <a:prstGeom prst="rect">
            <a:avLst/>
          </a:prstGeom>
        </p:spPr>
      </p:pic>
      <p:sp>
        <p:nvSpPr>
          <p:cNvPr id="16" name="TextBox 15">
            <a:extLst>
              <a:ext uri="{FF2B5EF4-FFF2-40B4-BE49-F238E27FC236}">
                <a16:creationId xmlns:a16="http://schemas.microsoft.com/office/drawing/2014/main" id="{DE5A765E-2804-F445-738B-EC5416694C59}"/>
              </a:ext>
            </a:extLst>
          </p:cNvPr>
          <p:cNvSpPr txBox="1"/>
          <p:nvPr/>
        </p:nvSpPr>
        <p:spPr>
          <a:xfrm>
            <a:off x="438295" y="3369851"/>
            <a:ext cx="2147589" cy="416290"/>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9" name="Rectangle 38">
            <a:extLst>
              <a:ext uri="{FF2B5EF4-FFF2-40B4-BE49-F238E27FC236}">
                <a16:creationId xmlns:a16="http://schemas.microsoft.com/office/drawing/2014/main" id="{28A269B1-1D6E-9DC1-5A63-D95C1AB3E0D7}"/>
              </a:ext>
            </a:extLst>
          </p:cNvPr>
          <p:cNvSpPr/>
          <p:nvPr/>
        </p:nvSpPr>
        <p:spPr>
          <a:xfrm>
            <a:off x="438297" y="3410509"/>
            <a:ext cx="6718838"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b="1" dirty="0" smtClean="0">
                <a:solidFill>
                  <a:schemeClr val="bg1"/>
                </a:solidFill>
              </a:rPr>
              <a:t>Retail Expansion</a:t>
            </a:r>
            <a:endParaRPr kumimoji="0" lang="en-US"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94247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7361DA-8BB1-CE9E-C6B4-CCD36BB3B154}"/>
              </a:ext>
            </a:extLst>
          </p:cNvPr>
          <p:cNvSpPr/>
          <p:nvPr/>
        </p:nvSpPr>
        <p:spPr>
          <a:xfrm>
            <a:off x="-19112" y="0"/>
            <a:ext cx="7176246" cy="6345238"/>
          </a:xfrm>
          <a:prstGeom prst="rect">
            <a:avLst/>
          </a:prstGeom>
          <a:solidFill>
            <a:schemeClr val="accent5">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13CFFABE-6AC3-E1CC-13D9-3EAC190A49F0}"/>
              </a:ext>
            </a:extLst>
          </p:cNvPr>
          <p:cNvSpPr/>
          <p:nvPr/>
        </p:nvSpPr>
        <p:spPr>
          <a:xfrm>
            <a:off x="-19113" y="1426493"/>
            <a:ext cx="7176247" cy="2385747"/>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DE5A765E-2804-F445-738B-EC5416694C59}"/>
              </a:ext>
            </a:extLst>
          </p:cNvPr>
          <p:cNvSpPr txBox="1"/>
          <p:nvPr/>
        </p:nvSpPr>
        <p:spPr>
          <a:xfrm>
            <a:off x="438295" y="3938789"/>
            <a:ext cx="5441395" cy="416290"/>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334963" y="344936"/>
            <a:ext cx="6997428" cy="830997"/>
          </a:xfrm>
          <a:prstGeom prst="rect">
            <a:avLst/>
          </a:prstGeom>
          <a:noFill/>
        </p:spPr>
        <p:txBody>
          <a:bodyPr wrap="none" lIns="0" rIns="0" rtlCol="0" anchor="ctr">
            <a:noAutofit/>
          </a:bodyPr>
          <a:lstStyle/>
          <a:p>
            <a:pPr lvl="0">
              <a:defRPr/>
            </a:pPr>
            <a:r>
              <a:rPr lang="en-IN" sz="3600" dirty="0">
                <a:latin typeface="Plumpfull" panose="02000603080000020003" pitchFamily="2" charset="0"/>
                <a:cs typeface="Assistant ExtraBold" pitchFamily="2" charset="-79"/>
              </a:rPr>
              <a:t>Strategic Expansion &amp; </a:t>
            </a:r>
            <a:endParaRPr lang="hi-IN" sz="3600" dirty="0" smtClean="0">
              <a:latin typeface="Plumpfull" panose="02000603080000020003" pitchFamily="2" charset="0"/>
              <a:cs typeface="Assistant ExtraBold" pitchFamily="2" charset="-79"/>
            </a:endParaRPr>
          </a:p>
          <a:p>
            <a:pPr lvl="0">
              <a:defRPr/>
            </a:pPr>
            <a:r>
              <a:rPr lang="en-IN" sz="3600" dirty="0" smtClean="0">
                <a:latin typeface="Plumpfull" panose="02000603080000020003" pitchFamily="2" charset="0"/>
                <a:cs typeface="Assistant ExtraBold" pitchFamily="2" charset="-79"/>
              </a:rPr>
              <a:t>Infrastructure </a:t>
            </a:r>
            <a:r>
              <a:rPr lang="en-IN" sz="3600" dirty="0">
                <a:latin typeface="Plumpfull" panose="02000603080000020003" pitchFamily="2" charset="0"/>
                <a:cs typeface="Assistant ExtraBold" pitchFamily="2" charset="-79"/>
              </a:rPr>
              <a:t>Development</a:t>
            </a:r>
            <a:endParaRPr kumimoji="0" lang="en-US" sz="3600" b="1" i="0" u="none" strike="noStrike" kern="1200" cap="none" spc="0" normalizeH="0" baseline="0" noProof="0" dirty="0">
              <a:ln>
                <a:noFill/>
              </a:ln>
              <a:solidFill>
                <a:prstClr val="white"/>
              </a:solidFill>
              <a:effectLst/>
              <a:uLnTx/>
              <a:uFillTx/>
              <a:latin typeface="Plumpfull" panose="02000603080000020003" pitchFamily="2" charset="0"/>
              <a:cs typeface="Assistant ExtraBold" pitchFamily="2" charset="-79"/>
            </a:endParaRPr>
          </a:p>
        </p:txBody>
      </p:sp>
      <p:sp>
        <p:nvSpPr>
          <p:cNvPr id="77" name="TextBox 76">
            <a:extLst>
              <a:ext uri="{FF2B5EF4-FFF2-40B4-BE49-F238E27FC236}">
                <a16:creationId xmlns:a16="http://schemas.microsoft.com/office/drawing/2014/main" id="{B4729F67-D79F-967F-B3FD-8B9862E0F48C}"/>
              </a:ext>
            </a:extLst>
          </p:cNvPr>
          <p:cNvSpPr txBox="1"/>
          <p:nvPr/>
        </p:nvSpPr>
        <p:spPr>
          <a:xfrm>
            <a:off x="438296" y="2153604"/>
            <a:ext cx="6572103" cy="1396890"/>
          </a:xfrm>
          <a:prstGeom prst="rect">
            <a:avLst/>
          </a:prstGeom>
          <a:noFill/>
        </p:spPr>
        <p:txBody>
          <a:bodyPr wrap="square" rtlCol="0" anchor="t">
            <a:noAutofit/>
          </a:bodyPr>
          <a:lstStyle/>
          <a:p>
            <a:pPr lvl="0">
              <a:spcAft>
                <a:spcPts val="600"/>
              </a:spcAft>
              <a:defRPr/>
            </a:pPr>
            <a:r>
              <a:rPr lang="en-IN" sz="1400" dirty="0"/>
              <a:t>● Expanding farmland for organic &amp; climate-resilient farming. </a:t>
            </a:r>
            <a:endParaRPr lang="hi-IN" sz="1400" dirty="0" smtClean="0"/>
          </a:p>
          <a:p>
            <a:pPr lvl="0">
              <a:spcAft>
                <a:spcPts val="600"/>
              </a:spcAft>
              <a:defRPr/>
            </a:pPr>
            <a:r>
              <a:rPr lang="en-IN" sz="1400" dirty="0" smtClean="0"/>
              <a:t>● </a:t>
            </a:r>
            <a:r>
              <a:rPr lang="en-IN" sz="1400" dirty="0"/>
              <a:t>Enhancing partnerships with food processing units &amp; mills. </a:t>
            </a:r>
            <a:endParaRPr lang="hi-IN" sz="1400" dirty="0" smtClean="0"/>
          </a:p>
          <a:p>
            <a:pPr lvl="0">
              <a:spcAft>
                <a:spcPts val="600"/>
              </a:spcAft>
              <a:defRPr/>
            </a:pPr>
            <a:r>
              <a:rPr lang="en-IN" sz="1400" dirty="0" smtClean="0"/>
              <a:t>● </a:t>
            </a:r>
            <a:r>
              <a:rPr lang="en-IN" sz="1400" dirty="0"/>
              <a:t>Increasing automated packaging for efficiency. </a:t>
            </a:r>
            <a:endParaRPr lang="hi-IN" sz="1400" dirty="0" smtClean="0"/>
          </a:p>
          <a:p>
            <a:pPr lvl="0">
              <a:spcAft>
                <a:spcPts val="600"/>
              </a:spcAft>
              <a:defRPr/>
            </a:pPr>
            <a:r>
              <a:rPr lang="en-IN" sz="1400" dirty="0" smtClean="0"/>
              <a:t>● </a:t>
            </a:r>
            <a:r>
              <a:rPr lang="en-IN" sz="1400" dirty="0"/>
              <a:t>Strengthening logistics &amp; warehousing infrastructure.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0" name="Rectangle: Top Corners Rounded 99">
            <a:extLst>
              <a:ext uri="{FF2B5EF4-FFF2-40B4-BE49-F238E27FC236}">
                <a16:creationId xmlns:a16="http://schemas.microsoft.com/office/drawing/2014/main" id="{B8C5F922-D267-E37A-A030-E3ED034078E9}"/>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18</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9" name="Rectangle 38">
            <a:extLst>
              <a:ext uri="{FF2B5EF4-FFF2-40B4-BE49-F238E27FC236}">
                <a16:creationId xmlns:a16="http://schemas.microsoft.com/office/drawing/2014/main" id="{28A269B1-1D6E-9DC1-5A63-D95C1AB3E0D7}"/>
              </a:ext>
            </a:extLst>
          </p:cNvPr>
          <p:cNvSpPr/>
          <p:nvPr/>
        </p:nvSpPr>
        <p:spPr>
          <a:xfrm>
            <a:off x="438297" y="3971975"/>
            <a:ext cx="6718838"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b="1" dirty="0">
                <a:solidFill>
                  <a:schemeClr val="bg1"/>
                </a:solidFill>
              </a:rPr>
              <a:t>Future Roadmap &amp; Investment </a:t>
            </a:r>
            <a:endParaRPr kumimoji="0" lang="en-US"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40" name="TextBox 39">
            <a:extLst>
              <a:ext uri="{FF2B5EF4-FFF2-40B4-BE49-F238E27FC236}">
                <a16:creationId xmlns:a16="http://schemas.microsoft.com/office/drawing/2014/main" id="{B4729F67-D79F-967F-B3FD-8B9862E0F48C}"/>
              </a:ext>
            </a:extLst>
          </p:cNvPr>
          <p:cNvSpPr txBox="1"/>
          <p:nvPr/>
        </p:nvSpPr>
        <p:spPr>
          <a:xfrm>
            <a:off x="438297" y="4392158"/>
            <a:ext cx="6718838" cy="1822856"/>
          </a:xfrm>
          <a:prstGeom prst="rect">
            <a:avLst/>
          </a:prstGeom>
          <a:noFill/>
        </p:spPr>
        <p:txBody>
          <a:bodyPr wrap="square" rtlCol="0" anchor="t">
            <a:noAutofit/>
          </a:bodyPr>
          <a:lstStyle/>
          <a:p>
            <a:pPr lvl="0">
              <a:spcAft>
                <a:spcPts val="600"/>
              </a:spcAft>
              <a:defRPr/>
            </a:pPr>
            <a:r>
              <a:rPr lang="en-US" sz="1400" dirty="0"/>
              <a:t>● Developing cold storage &amp; warehouse facilities. </a:t>
            </a:r>
            <a:endParaRPr lang="hi-IN" sz="1400" dirty="0" smtClean="0"/>
          </a:p>
          <a:p>
            <a:pPr lvl="0">
              <a:spcAft>
                <a:spcPts val="600"/>
              </a:spcAft>
              <a:defRPr/>
            </a:pPr>
            <a:r>
              <a:rPr lang="en-US" sz="1400" dirty="0" smtClean="0"/>
              <a:t>● </a:t>
            </a:r>
            <a:r>
              <a:rPr lang="en-US" sz="1400" dirty="0"/>
              <a:t>Partnering with logistics firms for efficient global exports. </a:t>
            </a:r>
            <a:endParaRPr lang="hi-IN" sz="1400" dirty="0" smtClean="0"/>
          </a:p>
          <a:p>
            <a:pPr lvl="0">
              <a:spcAft>
                <a:spcPts val="600"/>
              </a:spcAft>
              <a:defRPr/>
            </a:pPr>
            <a:r>
              <a:rPr lang="en-US" sz="1400" dirty="0" smtClean="0"/>
              <a:t>● </a:t>
            </a:r>
            <a:r>
              <a:rPr lang="en-US" sz="1400" dirty="0"/>
              <a:t>Establishing an Eco-Park for </a:t>
            </a:r>
            <a:r>
              <a:rPr lang="en-US" sz="1400" dirty="0" err="1"/>
              <a:t>agri</a:t>
            </a:r>
            <a:r>
              <a:rPr lang="en-US" sz="1400" dirty="0"/>
              <a:t>-tourism &amp; sustainable farming education.</a:t>
            </a:r>
            <a:endParaRPr kumimoji="0" lang="en-US" sz="14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DE5A765E-2804-F445-738B-EC5416694C59}"/>
              </a:ext>
            </a:extLst>
          </p:cNvPr>
          <p:cNvSpPr txBox="1"/>
          <p:nvPr/>
        </p:nvSpPr>
        <p:spPr>
          <a:xfrm>
            <a:off x="438295" y="1705457"/>
            <a:ext cx="5441395" cy="416290"/>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5" name="Rectangle 74">
            <a:extLst>
              <a:ext uri="{FF2B5EF4-FFF2-40B4-BE49-F238E27FC236}">
                <a16:creationId xmlns:a16="http://schemas.microsoft.com/office/drawing/2014/main" id="{28A269B1-1D6E-9DC1-5A63-D95C1AB3E0D7}"/>
              </a:ext>
            </a:extLst>
          </p:cNvPr>
          <p:cNvSpPr/>
          <p:nvPr/>
        </p:nvSpPr>
        <p:spPr>
          <a:xfrm>
            <a:off x="438297" y="1733421"/>
            <a:ext cx="6718838"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b="1" dirty="0">
                <a:solidFill>
                  <a:schemeClr val="bg1"/>
                </a:solidFill>
              </a:rPr>
              <a:t>Scaling Production &amp; Market Reach</a:t>
            </a:r>
            <a:endParaRPr kumimoji="0" lang="en-US"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807" y="3485793"/>
            <a:ext cx="3577576" cy="33550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807" y="-77135"/>
            <a:ext cx="3565183" cy="3565183"/>
          </a:xfrm>
          <a:prstGeom prst="rect">
            <a:avLst/>
          </a:prstGeom>
        </p:spPr>
      </p:pic>
    </p:spTree>
    <p:extLst>
      <p:ext uri="{BB962C8B-B14F-4D97-AF65-F5344CB8AC3E}">
        <p14:creationId xmlns:p14="http://schemas.microsoft.com/office/powerpoint/2010/main" val="368413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C7361DA-8BB1-CE9E-C6B4-CCD36BB3B154}"/>
              </a:ext>
            </a:extLst>
          </p:cNvPr>
          <p:cNvSpPr/>
          <p:nvPr/>
        </p:nvSpPr>
        <p:spPr>
          <a:xfrm>
            <a:off x="0" y="0"/>
            <a:ext cx="12211112" cy="2123768"/>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1677FA28-45E2-D4D5-744D-181CC1E63CAA}"/>
              </a:ext>
            </a:extLst>
          </p:cNvPr>
          <p:cNvSpPr/>
          <p:nvPr/>
        </p:nvSpPr>
        <p:spPr>
          <a:xfrm>
            <a:off x="353250" y="1248917"/>
            <a:ext cx="11522075" cy="2002506"/>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4"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19</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1111048" y="232921"/>
            <a:ext cx="9969904" cy="830997"/>
          </a:xfrm>
          <a:prstGeom prst="rect">
            <a:avLst/>
          </a:prstGeom>
          <a:noFill/>
        </p:spPr>
        <p:txBody>
          <a:bodyPr wrap="none" lIns="0" rIns="0" rtlCol="0" anchor="ctr">
            <a:noAutofit/>
          </a:bodyPr>
          <a:lstStyle/>
          <a:p>
            <a:pPr lvl="0">
              <a:defRPr/>
            </a:pPr>
            <a:r>
              <a:rPr lang="en-IN" sz="3600" dirty="0">
                <a:latin typeface="Plumpfull" panose="02000603080000020003" pitchFamily="2" charset="0"/>
                <a:cs typeface="Assistant ExtraBold" pitchFamily="2" charset="-79"/>
              </a:rPr>
              <a:t>Investment Plan &amp; Funding Requirements</a:t>
            </a:r>
            <a:endParaRPr kumimoji="0" lang="en-US" sz="3600" b="1" i="0" u="none" strike="noStrike" kern="1200" cap="none" spc="0" normalizeH="0" baseline="0" noProof="0" dirty="0">
              <a:ln>
                <a:noFill/>
              </a:ln>
              <a:solidFill>
                <a:srgbClr val="87B049"/>
              </a:solidFill>
              <a:effectLst/>
              <a:uLnTx/>
              <a:uFillTx/>
              <a:latin typeface="Plumpfull" panose="02000603080000020003" pitchFamily="2" charset="0"/>
              <a:cs typeface="Assistant ExtraBold" pitchFamily="2" charset="-79"/>
            </a:endParaRPr>
          </a:p>
        </p:txBody>
      </p:sp>
      <p:sp>
        <p:nvSpPr>
          <p:cNvPr id="60" name="TextBox 59">
            <a:extLst>
              <a:ext uri="{FF2B5EF4-FFF2-40B4-BE49-F238E27FC236}">
                <a16:creationId xmlns:a16="http://schemas.microsoft.com/office/drawing/2014/main" id="{67F4A759-59AA-99E3-E93F-0495599458F0}"/>
              </a:ext>
            </a:extLst>
          </p:cNvPr>
          <p:cNvSpPr txBox="1"/>
          <p:nvPr/>
        </p:nvSpPr>
        <p:spPr>
          <a:xfrm>
            <a:off x="479659" y="1375333"/>
            <a:ext cx="2636921"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1">
                  <a:lumMod val="60000"/>
                  <a:lumOff val="40000"/>
                </a:schemeClr>
              </a:solidFill>
              <a:effectLst/>
              <a:uLnTx/>
              <a:uFillTx/>
              <a:latin typeface="Segoe UI" panose="020B0502040204020203" pitchFamily="34" charset="0"/>
              <a:ea typeface="+mn-ea"/>
              <a:cs typeface="Segoe UI" panose="020B0502040204020203" pitchFamily="34" charset="0"/>
            </a:endParaRPr>
          </a:p>
        </p:txBody>
      </p:sp>
      <p:sp>
        <p:nvSpPr>
          <p:cNvPr id="61" name="TextBox 60">
            <a:extLst>
              <a:ext uri="{FF2B5EF4-FFF2-40B4-BE49-F238E27FC236}">
                <a16:creationId xmlns:a16="http://schemas.microsoft.com/office/drawing/2014/main" id="{D5F02008-856E-11CF-BAD7-01C3A725BEFF}"/>
              </a:ext>
            </a:extLst>
          </p:cNvPr>
          <p:cNvSpPr txBox="1"/>
          <p:nvPr/>
        </p:nvSpPr>
        <p:spPr>
          <a:xfrm>
            <a:off x="479659" y="1839284"/>
            <a:ext cx="2981296" cy="2585231"/>
          </a:xfrm>
          <a:prstGeom prst="rect">
            <a:avLst/>
          </a:prstGeom>
          <a:noFill/>
        </p:spPr>
        <p:txBody>
          <a:bodyPr wrap="square" rtlCol="0" anchor="t">
            <a:noAutofit/>
          </a:bodyPr>
          <a:lstStyle/>
          <a:p>
            <a:pPr lvl="0">
              <a:spcAft>
                <a:spcPts val="600"/>
              </a:spcAft>
              <a:defRPr/>
            </a:pPr>
            <a:r>
              <a:rPr lang="en-IN" sz="1400" dirty="0"/>
              <a:t>● $36,000 for Eco-Park infrastructure &amp; </a:t>
            </a:r>
            <a:r>
              <a:rPr lang="en-IN" sz="1400" dirty="0" err="1"/>
              <a:t>Agri</a:t>
            </a:r>
            <a:r>
              <a:rPr lang="en-IN" sz="1400" dirty="0"/>
              <a:t>-tourism </a:t>
            </a:r>
            <a:endParaRPr lang="en-IN" sz="1400" dirty="0" smtClean="0"/>
          </a:p>
          <a:p>
            <a:pPr lvl="0">
              <a:spcAft>
                <a:spcPts val="600"/>
              </a:spcAft>
              <a:defRPr/>
            </a:pPr>
            <a:r>
              <a:rPr lang="en-IN" sz="1400" dirty="0" smtClean="0"/>
              <a:t>●  </a:t>
            </a:r>
            <a:r>
              <a:rPr lang="en-IN" sz="1400" dirty="0"/>
              <a:t>$24,000 for Branding, Marketing, and Packaging </a:t>
            </a:r>
            <a:endParaRPr lang="en-IN" sz="1400" dirty="0" smtClean="0"/>
          </a:p>
          <a:p>
            <a:pPr lvl="0">
              <a:spcAft>
                <a:spcPts val="600"/>
              </a:spcAft>
              <a:defRPr/>
            </a:pPr>
            <a:r>
              <a:rPr lang="en-IN" sz="1400" dirty="0" smtClean="0"/>
              <a:t>● $</a:t>
            </a:r>
            <a:r>
              <a:rPr lang="en-IN" sz="1400" dirty="0"/>
              <a:t>42,000 for Expanding Export Channels </a:t>
            </a:r>
            <a:endParaRPr lang="en-IN" sz="1400" dirty="0" smtClean="0"/>
          </a:p>
          <a:p>
            <a:pPr lvl="0">
              <a:spcAft>
                <a:spcPts val="600"/>
              </a:spcAft>
              <a:defRPr/>
            </a:pPr>
            <a:r>
              <a:rPr lang="en-IN" sz="1400" dirty="0" smtClean="0"/>
              <a:t>● $</a:t>
            </a:r>
            <a:r>
              <a:rPr lang="en-IN" sz="1400" dirty="0"/>
              <a:t>18,000 for Supply Chain &amp; Logistics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5B4D6405-FFCD-88A9-C5C8-231935887D02}"/>
              </a:ext>
            </a:extLst>
          </p:cNvPr>
          <p:cNvSpPr/>
          <p:nvPr/>
        </p:nvSpPr>
        <p:spPr>
          <a:xfrm>
            <a:off x="431909" y="1344554"/>
            <a:ext cx="2684671"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sz="1400" b="1" dirty="0"/>
              <a:t>Investment Breakdown</a:t>
            </a:r>
            <a:endParaRPr kumimoji="0" lang="en-US" sz="1400" b="1"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67F4A759-59AA-99E3-E93F-0495599458F0}"/>
              </a:ext>
            </a:extLst>
          </p:cNvPr>
          <p:cNvSpPr txBox="1"/>
          <p:nvPr/>
        </p:nvSpPr>
        <p:spPr>
          <a:xfrm>
            <a:off x="4099159" y="1375333"/>
            <a:ext cx="3452013"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1">
                  <a:lumMod val="60000"/>
                  <a:lumOff val="40000"/>
                </a:schemeClr>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B4D6405-FFCD-88A9-C5C8-231935887D02}"/>
              </a:ext>
            </a:extLst>
          </p:cNvPr>
          <p:cNvSpPr/>
          <p:nvPr/>
        </p:nvSpPr>
        <p:spPr>
          <a:xfrm>
            <a:off x="4051408" y="1344554"/>
            <a:ext cx="3499765"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sz="1400" b="1" dirty="0"/>
              <a:t>Expected ROI &amp; Profitability Projection</a:t>
            </a:r>
            <a:endParaRPr kumimoji="0" lang="en-US" sz="1400" b="1"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67F4A759-59AA-99E3-E93F-0495599458F0}"/>
              </a:ext>
            </a:extLst>
          </p:cNvPr>
          <p:cNvSpPr txBox="1"/>
          <p:nvPr/>
        </p:nvSpPr>
        <p:spPr>
          <a:xfrm>
            <a:off x="8237126" y="1375333"/>
            <a:ext cx="2636921"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1">
                  <a:lumMod val="60000"/>
                  <a:lumOff val="40000"/>
                </a:schemeClr>
              </a:soli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5B4D6405-FFCD-88A9-C5C8-231935887D02}"/>
              </a:ext>
            </a:extLst>
          </p:cNvPr>
          <p:cNvSpPr/>
          <p:nvPr/>
        </p:nvSpPr>
        <p:spPr>
          <a:xfrm>
            <a:off x="8189376" y="1344554"/>
            <a:ext cx="2684671"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sz="1400" b="1" dirty="0"/>
              <a:t>Opportunities For </a:t>
            </a:r>
            <a:r>
              <a:rPr lang="en-IN" sz="1400" b="1" dirty="0" smtClean="0"/>
              <a:t>Growth</a:t>
            </a:r>
            <a:endParaRPr kumimoji="0" lang="en-US" sz="1400" b="1"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D5F02008-856E-11CF-BAD7-01C3A725BEFF}"/>
              </a:ext>
            </a:extLst>
          </p:cNvPr>
          <p:cNvSpPr txBox="1"/>
          <p:nvPr/>
        </p:nvSpPr>
        <p:spPr>
          <a:xfrm>
            <a:off x="4099159" y="1839285"/>
            <a:ext cx="2981296" cy="1926470"/>
          </a:xfrm>
          <a:prstGeom prst="rect">
            <a:avLst/>
          </a:prstGeom>
          <a:noFill/>
        </p:spPr>
        <p:txBody>
          <a:bodyPr wrap="square" rtlCol="0" anchor="t">
            <a:noAutofit/>
          </a:bodyPr>
          <a:lstStyle/>
          <a:p>
            <a:pPr lvl="0">
              <a:spcAft>
                <a:spcPts val="600"/>
              </a:spcAft>
              <a:defRPr/>
            </a:pPr>
            <a:r>
              <a:rPr lang="en-US" sz="1400" dirty="0"/>
              <a:t>● Projected </a:t>
            </a:r>
            <a:r>
              <a:rPr lang="en-US" sz="1400" dirty="0"/>
              <a:t>20% Annual Growth in Revenue </a:t>
            </a:r>
            <a:endParaRPr lang="en-US" sz="1400" dirty="0" smtClean="0"/>
          </a:p>
          <a:p>
            <a:pPr lvl="0">
              <a:spcAft>
                <a:spcPts val="600"/>
              </a:spcAft>
              <a:defRPr/>
            </a:pPr>
            <a:r>
              <a:rPr lang="en-US" sz="1400" dirty="0" smtClean="0"/>
              <a:t>● </a:t>
            </a:r>
            <a:r>
              <a:rPr lang="en-US" sz="1400" dirty="0"/>
              <a:t>Break-even expected in 2 </a:t>
            </a:r>
            <a:r>
              <a:rPr lang="en-US" sz="1400" dirty="0" smtClean="0"/>
              <a:t>years</a:t>
            </a:r>
          </a:p>
          <a:p>
            <a:pPr lvl="0">
              <a:spcAft>
                <a:spcPts val="600"/>
              </a:spcAft>
              <a:defRPr/>
            </a:pPr>
            <a:r>
              <a:rPr lang="en-US" sz="1400" dirty="0" smtClean="0"/>
              <a:t>● </a:t>
            </a:r>
            <a:r>
              <a:rPr lang="en-US" sz="1400" dirty="0"/>
              <a:t>High profitability projected in 5 years </a:t>
            </a:r>
            <a:endParaRPr lang="en-US" sz="1400" dirty="0" smtClean="0"/>
          </a:p>
          <a:p>
            <a:pPr lvl="0">
              <a:spcAft>
                <a:spcPts val="600"/>
              </a:spcAft>
              <a:defRPr/>
            </a:pPr>
            <a:r>
              <a:rPr lang="en-US" sz="1400" dirty="0" smtClean="0"/>
              <a:t>● </a:t>
            </a:r>
            <a:r>
              <a:rPr lang="en-US" sz="1400" dirty="0"/>
              <a:t>Expanding into high-demand markets for premium agro-products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D5F02008-856E-11CF-BAD7-01C3A725BEFF}"/>
              </a:ext>
            </a:extLst>
          </p:cNvPr>
          <p:cNvSpPr txBox="1"/>
          <p:nvPr/>
        </p:nvSpPr>
        <p:spPr>
          <a:xfrm>
            <a:off x="8237126" y="1839285"/>
            <a:ext cx="2981296" cy="2309928"/>
          </a:xfrm>
          <a:prstGeom prst="rect">
            <a:avLst/>
          </a:prstGeom>
          <a:noFill/>
        </p:spPr>
        <p:txBody>
          <a:bodyPr wrap="square" rtlCol="0" anchor="t">
            <a:noAutofit/>
          </a:bodyPr>
          <a:lstStyle/>
          <a:p>
            <a:pPr lvl="0">
              <a:spcAft>
                <a:spcPts val="600"/>
              </a:spcAft>
              <a:defRPr/>
            </a:pPr>
            <a:r>
              <a:rPr lang="en-US" sz="1400" dirty="0"/>
              <a:t>● High-growth sector with increasing global demand for organic agro-products. </a:t>
            </a:r>
            <a:endParaRPr lang="en-US" sz="1400" dirty="0" smtClean="0"/>
          </a:p>
          <a:p>
            <a:pPr lvl="0">
              <a:spcAft>
                <a:spcPts val="600"/>
              </a:spcAft>
              <a:defRPr/>
            </a:pPr>
            <a:r>
              <a:rPr lang="en-US" sz="1400" dirty="0" smtClean="0"/>
              <a:t>● </a:t>
            </a:r>
            <a:r>
              <a:rPr lang="en-US" sz="1400" dirty="0"/>
              <a:t>Scalable business model with B2B &amp; B2C opportunities. </a:t>
            </a:r>
            <a:endParaRPr lang="en-US" sz="1400" dirty="0" smtClean="0"/>
          </a:p>
          <a:p>
            <a:pPr lvl="0">
              <a:spcAft>
                <a:spcPts val="600"/>
              </a:spcAft>
              <a:defRPr/>
            </a:pPr>
            <a:r>
              <a:rPr lang="en-US" sz="1400" dirty="0" smtClean="0"/>
              <a:t>● </a:t>
            </a:r>
            <a:r>
              <a:rPr lang="en-US" sz="1400" dirty="0"/>
              <a:t>Partnership opportunities in Europe, Gulf, and Africa. </a:t>
            </a:r>
            <a:endParaRPr lang="en-US" sz="1400" dirty="0" smtClean="0"/>
          </a:p>
          <a:p>
            <a:pPr lvl="0">
              <a:spcAft>
                <a:spcPts val="600"/>
              </a:spcAft>
              <a:defRPr/>
            </a:pPr>
            <a:r>
              <a:rPr lang="en-US" sz="1400" dirty="0" smtClean="0"/>
              <a:t>● </a:t>
            </a:r>
            <a:r>
              <a:rPr lang="en-US" sz="1400" dirty="0"/>
              <a:t>Projected CAGR above 18%.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312" y="4149213"/>
            <a:ext cx="4701467" cy="271803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59" y="4042371"/>
            <a:ext cx="4918251" cy="2726555"/>
          </a:xfrm>
          <a:prstGeom prst="rect">
            <a:avLst/>
          </a:prstGeom>
        </p:spPr>
      </p:pic>
    </p:spTree>
    <p:extLst>
      <p:ext uri="{BB962C8B-B14F-4D97-AF65-F5344CB8AC3E}">
        <p14:creationId xmlns:p14="http://schemas.microsoft.com/office/powerpoint/2010/main" val="2380703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 name="Rectangle 54">
            <a:extLst>
              <a:ext uri="{FF2B5EF4-FFF2-40B4-BE49-F238E27FC236}">
                <a16:creationId xmlns:a16="http://schemas.microsoft.com/office/drawing/2014/main" id="{5BC30E7C-5C96-4416-A4EC-46663B83EDE4}"/>
              </a:ext>
            </a:extLst>
          </p:cNvPr>
          <p:cNvSpPr/>
          <p:nvPr/>
        </p:nvSpPr>
        <p:spPr>
          <a:xfrm>
            <a:off x="1493385" y="559325"/>
            <a:ext cx="5567172" cy="553998"/>
          </a:xfrm>
          <a:prstGeom prst="rect">
            <a:avLst/>
          </a:prstGeom>
        </p:spPr>
        <p:txBody>
          <a:bodyPr wrap="square" lIns="0" tIns="0" rIns="0" bIns="0">
            <a:spAutoFit/>
          </a:bodyPr>
          <a:lstStyle/>
          <a:p>
            <a:r>
              <a:rPr lang="en-IN" sz="3600" b="1" dirty="0" smtClean="0">
                <a:latin typeface="Plumpfull" panose="02000603080000020003" pitchFamily="2" charset="0"/>
              </a:rPr>
              <a:t>Company's </a:t>
            </a:r>
            <a:r>
              <a:rPr lang="en-IN" sz="3600" b="1" dirty="0">
                <a:latin typeface="Plumpfull" panose="02000603080000020003" pitchFamily="2" charset="0"/>
              </a:rPr>
              <a:t>O</a:t>
            </a:r>
            <a:r>
              <a:rPr lang="en-IN" sz="3600" b="1" dirty="0" smtClean="0">
                <a:latin typeface="Plumpfull" panose="02000603080000020003" pitchFamily="2" charset="0"/>
              </a:rPr>
              <a:t>verview </a:t>
            </a:r>
            <a:endParaRPr kumimoji="0" lang="en-US" sz="3600" b="1" i="0" u="none" strike="noStrike" kern="1200" cap="none" spc="0" normalizeH="0" baseline="0" noProof="0" dirty="0">
              <a:ln>
                <a:noFill/>
              </a:ln>
              <a:solidFill>
                <a:srgbClr val="083D65"/>
              </a:solidFill>
              <a:effectLst/>
              <a:uLnTx/>
              <a:uFillTx/>
              <a:latin typeface="Plumpfull" panose="02000603080000020003" pitchFamily="2" charset="0"/>
              <a:ea typeface="Open Sans" panose="020B0606030504020204"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5BC30E7C-5C96-4416-A4EC-46663B83EDE4}"/>
              </a:ext>
            </a:extLst>
          </p:cNvPr>
          <p:cNvSpPr/>
          <p:nvPr/>
        </p:nvSpPr>
        <p:spPr>
          <a:xfrm>
            <a:off x="1493385" y="1599340"/>
            <a:ext cx="5011110" cy="553998"/>
          </a:xfrm>
          <a:prstGeom prst="rect">
            <a:avLst/>
          </a:prstGeom>
        </p:spPr>
        <p:txBody>
          <a:bodyPr wrap="square" lIns="0" tIns="0" rIns="0" bIns="0">
            <a:spAutoFit/>
          </a:bodyPr>
          <a:lstStyle/>
          <a:p>
            <a:r>
              <a:rPr lang="en-US" dirty="0" smtClean="0"/>
              <a:t>● </a:t>
            </a:r>
            <a:r>
              <a:rPr lang="en-US" b="1" dirty="0"/>
              <a:t>Incorporation Date: </a:t>
            </a:r>
            <a:r>
              <a:rPr lang="en-US" dirty="0"/>
              <a:t>5th August 2023 (LLP) </a:t>
            </a:r>
          </a:p>
          <a:p>
            <a:r>
              <a:rPr lang="en-US" dirty="0"/>
              <a:t>● </a:t>
            </a:r>
            <a:r>
              <a:rPr lang="en-US" b="1" dirty="0"/>
              <a:t>Incubated By: </a:t>
            </a:r>
            <a:r>
              <a:rPr lang="en-US" dirty="0"/>
              <a:t>Assam Startup, Assam Government </a:t>
            </a:r>
          </a:p>
        </p:txBody>
      </p:sp>
      <p:sp>
        <p:nvSpPr>
          <p:cNvPr id="57" name="Rectangle 56">
            <a:extLst>
              <a:ext uri="{FF2B5EF4-FFF2-40B4-BE49-F238E27FC236}">
                <a16:creationId xmlns:a16="http://schemas.microsoft.com/office/drawing/2014/main" id="{5BC30E7C-5C96-4416-A4EC-46663B83EDE4}"/>
              </a:ext>
            </a:extLst>
          </p:cNvPr>
          <p:cNvSpPr/>
          <p:nvPr/>
        </p:nvSpPr>
        <p:spPr>
          <a:xfrm>
            <a:off x="1493384" y="2768328"/>
            <a:ext cx="2907335" cy="369332"/>
          </a:xfrm>
          <a:prstGeom prst="rect">
            <a:avLst/>
          </a:prstGeom>
        </p:spPr>
        <p:txBody>
          <a:bodyPr wrap="square" lIns="0" tIns="0" rIns="0" bIns="0">
            <a:spAutoFit/>
          </a:bodyPr>
          <a:lstStyle/>
          <a:p>
            <a:r>
              <a:rPr lang="en-IN" sz="2400" dirty="0" smtClean="0">
                <a:latin typeface="Plumpfull" panose="02000603080000020003" pitchFamily="2" charset="0"/>
              </a:rPr>
              <a:t> </a:t>
            </a:r>
            <a:r>
              <a:rPr lang="en-IN" sz="2400" b="1" dirty="0">
                <a:latin typeface="Plumpfull" panose="02000603080000020003" pitchFamily="2" charset="0"/>
              </a:rPr>
              <a:t>Who We Are? </a:t>
            </a:r>
            <a:endParaRPr kumimoji="0" lang="en-US" sz="2400" b="1" i="0" u="none" strike="noStrike" kern="1200" cap="none" spc="0" normalizeH="0" baseline="0" noProof="0" dirty="0">
              <a:ln>
                <a:noFill/>
              </a:ln>
              <a:solidFill>
                <a:srgbClr val="083D65"/>
              </a:solidFill>
              <a:effectLst/>
              <a:uLnTx/>
              <a:uFillTx/>
              <a:latin typeface="Plumpfull" panose="02000603080000020003" pitchFamily="2" charset="0"/>
              <a:ea typeface="Open Sans" panose="020B0606030504020204"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5BC30E7C-5C96-4416-A4EC-46663B83EDE4}"/>
              </a:ext>
            </a:extLst>
          </p:cNvPr>
          <p:cNvSpPr/>
          <p:nvPr/>
        </p:nvSpPr>
        <p:spPr>
          <a:xfrm>
            <a:off x="1493384" y="3193353"/>
            <a:ext cx="9828208" cy="3323987"/>
          </a:xfrm>
          <a:prstGeom prst="rect">
            <a:avLst/>
          </a:prstGeom>
        </p:spPr>
        <p:txBody>
          <a:bodyPr wrap="square" lIns="0" tIns="0" rIns="0" bIns="0">
            <a:spAutoFit/>
          </a:bodyPr>
          <a:lstStyle/>
          <a:p>
            <a:pPr>
              <a:lnSpc>
                <a:spcPct val="150000"/>
              </a:lnSpc>
            </a:pPr>
            <a:r>
              <a:rPr lang="en-US" dirty="0" smtClean="0">
                <a:latin typeface="+mj-lt"/>
              </a:rPr>
              <a:t>Core </a:t>
            </a:r>
            <a:r>
              <a:rPr lang="en-US" dirty="0">
                <a:latin typeface="+mj-lt"/>
              </a:rPr>
              <a:t>Business Activities: </a:t>
            </a:r>
            <a:endParaRPr lang="en-US" dirty="0" smtClean="0">
              <a:latin typeface="+mj-lt"/>
            </a:endParaRPr>
          </a:p>
          <a:p>
            <a:pPr marL="285750" indent="-285750">
              <a:lnSpc>
                <a:spcPct val="150000"/>
              </a:lnSpc>
              <a:buFont typeface="Wingdings" panose="05000000000000000000" pitchFamily="2" charset="2"/>
              <a:buChar char="§"/>
            </a:pPr>
            <a:r>
              <a:rPr lang="en-US" dirty="0" smtClean="0"/>
              <a:t>Specializes </a:t>
            </a:r>
            <a:r>
              <a:rPr lang="en-US" dirty="0"/>
              <a:t>in organic farming, organic products, and unique local products. </a:t>
            </a:r>
          </a:p>
          <a:p>
            <a:pPr marL="285750" indent="-285750">
              <a:lnSpc>
                <a:spcPct val="150000"/>
              </a:lnSpc>
              <a:buFont typeface="Wingdings" panose="05000000000000000000" pitchFamily="2" charset="2"/>
              <a:buChar char="§"/>
            </a:pPr>
            <a:r>
              <a:rPr lang="en-US" dirty="0" smtClean="0"/>
              <a:t>Engaged </a:t>
            </a:r>
            <a:r>
              <a:rPr lang="en-US" dirty="0"/>
              <a:t>in the export of </a:t>
            </a:r>
            <a:r>
              <a:rPr lang="en-US" b="1" dirty="0"/>
              <a:t>rice, spices, sugar, </a:t>
            </a:r>
            <a:r>
              <a:rPr lang="en-US" dirty="0"/>
              <a:t>fl</a:t>
            </a:r>
            <a:r>
              <a:rPr lang="en-US" b="1" dirty="0"/>
              <a:t>our, and </a:t>
            </a:r>
            <a:r>
              <a:rPr lang="en-US" b="1" dirty="0" err="1"/>
              <a:t>jaggery</a:t>
            </a:r>
            <a:r>
              <a:rPr lang="en-US" dirty="0"/>
              <a:t>. </a:t>
            </a:r>
          </a:p>
          <a:p>
            <a:pPr marL="285750" indent="-285750">
              <a:lnSpc>
                <a:spcPct val="150000"/>
              </a:lnSpc>
              <a:buFont typeface="Wingdings" panose="05000000000000000000" pitchFamily="2" charset="2"/>
              <a:buChar char="§"/>
            </a:pPr>
            <a:r>
              <a:rPr lang="en-US" dirty="0" smtClean="0"/>
              <a:t>Focused </a:t>
            </a:r>
            <a:r>
              <a:rPr lang="en-US" dirty="0"/>
              <a:t>on </a:t>
            </a:r>
            <a:r>
              <a:rPr lang="en-US" b="1" dirty="0"/>
              <a:t>agriculture, </a:t>
            </a:r>
            <a:r>
              <a:rPr lang="en-US" b="1" dirty="0" err="1"/>
              <a:t>agritech</a:t>
            </a:r>
            <a:r>
              <a:rPr lang="en-US" b="1" dirty="0"/>
              <a:t>, and </a:t>
            </a:r>
            <a:r>
              <a:rPr lang="en-US" b="1" dirty="0" err="1"/>
              <a:t>agri</a:t>
            </a:r>
            <a:r>
              <a:rPr lang="en-US" b="1" dirty="0"/>
              <a:t>-tourism</a:t>
            </a:r>
            <a:r>
              <a:rPr lang="en-US" dirty="0"/>
              <a:t>. </a:t>
            </a:r>
          </a:p>
          <a:p>
            <a:pPr marL="285750" indent="-285750">
              <a:lnSpc>
                <a:spcPct val="150000"/>
              </a:lnSpc>
              <a:buFont typeface="Wingdings" panose="05000000000000000000" pitchFamily="2" charset="2"/>
              <a:buChar char="§"/>
            </a:pPr>
            <a:r>
              <a:rPr lang="en-US" dirty="0" smtClean="0"/>
              <a:t>Dedicated </a:t>
            </a:r>
            <a:r>
              <a:rPr lang="en-US" dirty="0"/>
              <a:t>to </a:t>
            </a:r>
            <a:r>
              <a:rPr lang="en-US" b="1" dirty="0"/>
              <a:t>empowering small farmers </a:t>
            </a:r>
            <a:r>
              <a:rPr lang="en-US" dirty="0"/>
              <a:t>by enhancing production, branding, and global distribution. </a:t>
            </a:r>
          </a:p>
          <a:p>
            <a:pPr marL="285750" indent="-285750">
              <a:lnSpc>
                <a:spcPct val="150000"/>
              </a:lnSpc>
              <a:buFont typeface="Wingdings" panose="05000000000000000000" pitchFamily="2" charset="2"/>
              <a:buChar char="§"/>
            </a:pPr>
            <a:r>
              <a:rPr lang="en-US" dirty="0" smtClean="0"/>
              <a:t>Following </a:t>
            </a:r>
            <a:r>
              <a:rPr lang="en-US" b="1" dirty="0"/>
              <a:t>climate-resilient and organic farming </a:t>
            </a:r>
            <a:r>
              <a:rPr lang="en-US" dirty="0"/>
              <a:t>methods. </a:t>
            </a:r>
          </a:p>
          <a:p>
            <a:pPr marL="285750" indent="-285750">
              <a:lnSpc>
                <a:spcPct val="150000"/>
              </a:lnSpc>
              <a:buFont typeface="Wingdings" panose="05000000000000000000" pitchFamily="2" charset="2"/>
              <a:buChar char="§"/>
            </a:pPr>
            <a:r>
              <a:rPr lang="en-US" dirty="0" smtClean="0"/>
              <a:t>Bridging </a:t>
            </a:r>
            <a:r>
              <a:rPr lang="en-US" dirty="0"/>
              <a:t>the gap between </a:t>
            </a:r>
            <a:r>
              <a:rPr lang="en-US" b="1" dirty="0"/>
              <a:t>local farmers and the global marketplace</a:t>
            </a:r>
            <a:r>
              <a:rPr lang="en-US" dirty="0"/>
              <a:t>. </a:t>
            </a:r>
          </a:p>
          <a:p>
            <a:pPr>
              <a:lnSpc>
                <a:spcPct val="150000"/>
              </a:lnSpc>
            </a:pPr>
            <a:endParaRPr lang="en-IN" dirty="0"/>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919879" y="1818197"/>
            <a:ext cx="1573161" cy="68825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5955" t="32140" r="14462" b="33686"/>
          <a:stretch/>
        </p:blipFill>
        <p:spPr>
          <a:xfrm>
            <a:off x="9808729" y="2670108"/>
            <a:ext cx="1684312" cy="62088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5895" y="675121"/>
            <a:ext cx="1741133" cy="855090"/>
          </a:xfrm>
          <a:prstGeom prst="rect">
            <a:avLst/>
          </a:prstGeom>
        </p:spPr>
      </p:pic>
      <p:sp>
        <p:nvSpPr>
          <p:cNvPr id="12"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02</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673212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p:cNvSpPr/>
          <p:nvPr/>
        </p:nvSpPr>
        <p:spPr>
          <a:xfrm>
            <a:off x="6619689" y="3485236"/>
            <a:ext cx="3374391" cy="445475"/>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976628" y="3520858"/>
            <a:ext cx="3374391" cy="445475"/>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Rectangle 138">
            <a:extLst>
              <a:ext uri="{FF2B5EF4-FFF2-40B4-BE49-F238E27FC236}">
                <a16:creationId xmlns:a16="http://schemas.microsoft.com/office/drawing/2014/main" id="{EC7361DA-8BB1-CE9E-C6B4-CCD36BB3B154}"/>
              </a:ext>
            </a:extLst>
          </p:cNvPr>
          <p:cNvSpPr/>
          <p:nvPr/>
        </p:nvSpPr>
        <p:spPr>
          <a:xfrm>
            <a:off x="0" y="0"/>
            <a:ext cx="12211112" cy="1897626"/>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0" name="Rectangle 139">
            <a:extLst>
              <a:ext uri="{FF2B5EF4-FFF2-40B4-BE49-F238E27FC236}">
                <a16:creationId xmlns:a16="http://schemas.microsoft.com/office/drawing/2014/main" id="{1677FA28-45E2-D4D5-744D-181CC1E63CAA}"/>
              </a:ext>
            </a:extLst>
          </p:cNvPr>
          <p:cNvSpPr/>
          <p:nvPr/>
        </p:nvSpPr>
        <p:spPr>
          <a:xfrm>
            <a:off x="334962" y="1248917"/>
            <a:ext cx="11522075" cy="2002506"/>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883921" y="435763"/>
            <a:ext cx="10424160" cy="830997"/>
          </a:xfrm>
          <a:prstGeom prst="rect">
            <a:avLst/>
          </a:prstGeom>
          <a:noFill/>
        </p:spPr>
        <p:txBody>
          <a:bodyPr wrap="none" lIns="0" rIns="0" rtlCol="0" anchor="ctr">
            <a:noAutofit/>
          </a:bodyPr>
          <a:lstStyle/>
          <a:p>
            <a:pPr lvl="0" algn="ctr">
              <a:defRPr/>
            </a:pPr>
            <a:r>
              <a:rPr lang="en-US" sz="3600" dirty="0" smtClean="0">
                <a:latin typeface="Plumpfull" panose="02000603080000020003" pitchFamily="2" charset="0"/>
                <a:cs typeface="Assistant ExtraBold" pitchFamily="2" charset="-79"/>
              </a:rPr>
              <a:t>GBI Projected Market Capture (2025-2027)</a:t>
            </a:r>
            <a:endParaRPr kumimoji="0" lang="en-US" sz="3600" b="1" i="0" u="none" strike="noStrike" kern="1200" cap="none" spc="0" normalizeH="0" baseline="0" noProof="0" dirty="0">
              <a:ln>
                <a:noFill/>
              </a:ln>
              <a:solidFill>
                <a:srgbClr val="87B049"/>
              </a:solidFill>
              <a:effectLst/>
              <a:uLnTx/>
              <a:uFillTx/>
              <a:latin typeface="Plumpfull" panose="02000603080000020003" pitchFamily="2" charset="0"/>
              <a:cs typeface="Assistant ExtraBold" pitchFamily="2" charset="-79"/>
            </a:endParaRPr>
          </a:p>
        </p:txBody>
      </p:sp>
      <p:sp>
        <p:nvSpPr>
          <p:cNvPr id="51" name="Rectangle: Top Corners Rounded 50">
            <a:extLst>
              <a:ext uri="{FF2B5EF4-FFF2-40B4-BE49-F238E27FC236}">
                <a16:creationId xmlns:a16="http://schemas.microsoft.com/office/drawing/2014/main" id="{C7C2BD7D-8E2A-1BEA-2196-44DAACDBD6A0}"/>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0" name="TextBox 159">
            <a:extLst>
              <a:ext uri="{FF2B5EF4-FFF2-40B4-BE49-F238E27FC236}">
                <a16:creationId xmlns:a16="http://schemas.microsoft.com/office/drawing/2014/main" id="{9DAABB14-C777-E477-E821-48C4B7099D07}"/>
              </a:ext>
            </a:extLst>
          </p:cNvPr>
          <p:cNvSpPr txBox="1"/>
          <p:nvPr/>
        </p:nvSpPr>
        <p:spPr>
          <a:xfrm>
            <a:off x="987238" y="2048897"/>
            <a:ext cx="3575755" cy="1205579"/>
          </a:xfrm>
          <a:prstGeom prst="rect">
            <a:avLst/>
          </a:prstGeom>
          <a:noFill/>
        </p:spPr>
        <p:txBody>
          <a:bodyPr wrap="square" rtlCol="0" anchor="ctr">
            <a:noAutofit/>
          </a:bodyPr>
          <a:lstStyle/>
          <a:p>
            <a:pPr lvl="0">
              <a:spcAft>
                <a:spcPts val="600"/>
              </a:spcAft>
              <a:defRPr/>
            </a:pPr>
            <a:r>
              <a:rPr lang="en-US" sz="1400" b="1" dirty="0"/>
              <a:t>● Total Expected Market Capture:</a:t>
            </a:r>
            <a:r>
              <a:rPr lang="en-US" sz="1400" dirty="0"/>
              <a:t> USD 2.41 million in Aromatic Rice </a:t>
            </a:r>
            <a:endParaRPr lang="en-US" sz="1400" dirty="0" smtClean="0"/>
          </a:p>
          <a:p>
            <a:pPr lvl="0">
              <a:spcAft>
                <a:spcPts val="600"/>
              </a:spcAft>
              <a:defRPr/>
            </a:pPr>
            <a:r>
              <a:rPr lang="en-US" sz="1400" b="1" dirty="0" smtClean="0"/>
              <a:t>● </a:t>
            </a:r>
            <a:r>
              <a:rPr lang="en-US" sz="1400" b="1" dirty="0"/>
              <a:t>Key Export Destinations: </a:t>
            </a:r>
            <a:r>
              <a:rPr lang="en-US" sz="1400" dirty="0"/>
              <a:t>Africa, Mauritius, Sweden, Dubai, and other international markets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8" name="TextBox 137">
            <a:extLst>
              <a:ext uri="{FF2B5EF4-FFF2-40B4-BE49-F238E27FC236}">
                <a16:creationId xmlns:a16="http://schemas.microsoft.com/office/drawing/2014/main" id="{9DAABB14-C777-E477-E821-48C4B7099D07}"/>
              </a:ext>
            </a:extLst>
          </p:cNvPr>
          <p:cNvSpPr txBox="1"/>
          <p:nvPr/>
        </p:nvSpPr>
        <p:spPr>
          <a:xfrm>
            <a:off x="6840923" y="2048897"/>
            <a:ext cx="3575755" cy="1205579"/>
          </a:xfrm>
          <a:prstGeom prst="rect">
            <a:avLst/>
          </a:prstGeom>
          <a:noFill/>
        </p:spPr>
        <p:txBody>
          <a:bodyPr wrap="square" rtlCol="0" anchor="ctr">
            <a:noAutofit/>
          </a:bodyPr>
          <a:lstStyle/>
          <a:p>
            <a:pPr lvl="0">
              <a:spcAft>
                <a:spcPts val="600"/>
              </a:spcAft>
              <a:defRPr/>
            </a:pPr>
            <a:r>
              <a:rPr lang="en-US" sz="1400" b="1" dirty="0"/>
              <a:t>● Total Expected Market Capture: </a:t>
            </a:r>
            <a:r>
              <a:rPr lang="en-US" sz="1400" dirty="0"/>
              <a:t>USD 0.45 million in Aromatic Rice </a:t>
            </a:r>
            <a:endParaRPr lang="en-US" sz="1400" dirty="0" smtClean="0"/>
          </a:p>
          <a:p>
            <a:pPr lvl="0">
              <a:spcAft>
                <a:spcPts val="600"/>
              </a:spcAft>
              <a:defRPr/>
            </a:pPr>
            <a:r>
              <a:rPr lang="en-US" sz="1400" b="1" dirty="0" smtClean="0"/>
              <a:t>● </a:t>
            </a:r>
            <a:r>
              <a:rPr lang="en-US" sz="1400" b="1" dirty="0"/>
              <a:t>Strategic Growth Plan: </a:t>
            </a:r>
            <a:r>
              <a:rPr lang="en-US" sz="1400" dirty="0"/>
              <a:t>Gradual supply expansion to enhance brand presence and market penetration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9DAABB14-C777-E477-E821-48C4B7099D07}"/>
              </a:ext>
            </a:extLst>
          </p:cNvPr>
          <p:cNvSpPr txBox="1"/>
          <p:nvPr/>
        </p:nvSpPr>
        <p:spPr>
          <a:xfrm>
            <a:off x="1085067" y="4064577"/>
            <a:ext cx="4588146" cy="1350276"/>
          </a:xfrm>
          <a:prstGeom prst="rect">
            <a:avLst/>
          </a:prstGeom>
          <a:noFill/>
        </p:spPr>
        <p:txBody>
          <a:bodyPr wrap="square" rtlCol="0" anchor="ctr">
            <a:noAutofit/>
          </a:bodyPr>
          <a:lstStyle/>
          <a:p>
            <a:pPr lvl="0">
              <a:spcAft>
                <a:spcPts val="600"/>
              </a:spcAft>
              <a:defRPr/>
            </a:pPr>
            <a:r>
              <a:rPr lang="en-IN" sz="1500" b="1" dirty="0"/>
              <a:t>Pre-orders secured from multiple global markets </a:t>
            </a:r>
          </a:p>
          <a:p>
            <a:pPr lvl="0">
              <a:spcAft>
                <a:spcPts val="600"/>
              </a:spcAft>
              <a:defRPr/>
            </a:pPr>
            <a:r>
              <a:rPr lang="en-IN" sz="1500" b="1" dirty="0"/>
              <a:t>Projected Global Exports: </a:t>
            </a:r>
          </a:p>
          <a:p>
            <a:pPr marL="176213" lvl="0">
              <a:spcAft>
                <a:spcPts val="600"/>
              </a:spcAft>
              <a:defRPr/>
            </a:pPr>
            <a:r>
              <a:rPr lang="en-IN" sz="1400" b="1" dirty="0"/>
              <a:t>Basmati Rice: </a:t>
            </a:r>
            <a:r>
              <a:rPr lang="en-IN" sz="1400" dirty="0"/>
              <a:t>16,000 tons </a:t>
            </a:r>
          </a:p>
          <a:p>
            <a:pPr marL="176213" lvl="0">
              <a:spcAft>
                <a:spcPts val="600"/>
              </a:spcAft>
              <a:defRPr/>
            </a:pPr>
            <a:r>
              <a:rPr lang="en-IN" sz="1400" b="1" dirty="0"/>
              <a:t>Non-Basmati Rice: </a:t>
            </a:r>
            <a:r>
              <a:rPr lang="en-IN" sz="1400" dirty="0"/>
              <a:t>10,000 tons </a:t>
            </a:r>
          </a:p>
          <a:p>
            <a:pPr marL="176213" lvl="0">
              <a:spcAft>
                <a:spcPts val="600"/>
              </a:spcAft>
              <a:defRPr/>
            </a:pPr>
            <a:r>
              <a:rPr lang="en-IN" sz="1400" b="1" dirty="0"/>
              <a:t>Sticky &amp; Aromatic Rice: </a:t>
            </a:r>
            <a:r>
              <a:rPr lang="en-IN" sz="1400" dirty="0"/>
              <a:t>50 tons </a:t>
            </a:r>
          </a:p>
        </p:txBody>
      </p:sp>
      <p:sp>
        <p:nvSpPr>
          <p:cNvPr id="11" name="Rectangle 10">
            <a:extLst>
              <a:ext uri="{FF2B5EF4-FFF2-40B4-BE49-F238E27FC236}">
                <a16:creationId xmlns:a16="http://schemas.microsoft.com/office/drawing/2014/main" id="{28A269B1-1D6E-9DC1-5A63-D95C1AB3E0D7}"/>
              </a:ext>
            </a:extLst>
          </p:cNvPr>
          <p:cNvSpPr/>
          <p:nvPr/>
        </p:nvSpPr>
        <p:spPr>
          <a:xfrm>
            <a:off x="1088788" y="3570348"/>
            <a:ext cx="2747355"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b="1" dirty="0">
                <a:solidFill>
                  <a:schemeClr val="bg1"/>
                </a:solidFill>
              </a:rPr>
              <a:t>Rice Market Expansion</a:t>
            </a:r>
            <a:endParaRPr kumimoji="0" lang="en-US"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B4729F67-D79F-967F-B3FD-8B9862E0F48C}"/>
              </a:ext>
            </a:extLst>
          </p:cNvPr>
          <p:cNvSpPr txBox="1"/>
          <p:nvPr/>
        </p:nvSpPr>
        <p:spPr>
          <a:xfrm>
            <a:off x="6675769" y="3525048"/>
            <a:ext cx="5045069" cy="2585215"/>
          </a:xfrm>
          <a:prstGeom prst="rect">
            <a:avLst/>
          </a:prstGeom>
          <a:noFill/>
        </p:spPr>
        <p:txBody>
          <a:bodyPr wrap="square" rtlCol="0" anchor="t">
            <a:noAutofit/>
          </a:bodyPr>
          <a:lstStyle/>
          <a:p>
            <a:pPr lvl="0">
              <a:spcAft>
                <a:spcPts val="600"/>
              </a:spcAft>
              <a:defRPr/>
            </a:pPr>
            <a:r>
              <a:rPr lang="en-IN" b="1" dirty="0" smtClean="0">
                <a:solidFill>
                  <a:schemeClr val="bg1"/>
                </a:solidFill>
              </a:rPr>
              <a:t>Market </a:t>
            </a:r>
            <a:r>
              <a:rPr lang="en-IN" b="1" dirty="0">
                <a:solidFill>
                  <a:schemeClr val="bg1"/>
                </a:solidFill>
              </a:rPr>
              <a:t>Capture Targets: </a:t>
            </a:r>
            <a:endParaRPr lang="en-IN" b="1" dirty="0" smtClean="0">
              <a:solidFill>
                <a:schemeClr val="bg1"/>
              </a:solidFill>
            </a:endParaRPr>
          </a:p>
          <a:p>
            <a:pPr marL="176213" lvl="0">
              <a:spcAft>
                <a:spcPts val="600"/>
              </a:spcAft>
              <a:defRPr/>
            </a:pPr>
            <a:r>
              <a:rPr lang="en-IN" sz="1500" b="1" dirty="0" smtClean="0"/>
              <a:t>Basmati Rice</a:t>
            </a:r>
          </a:p>
          <a:p>
            <a:pPr marL="354013" lvl="0">
              <a:spcAft>
                <a:spcPts val="600"/>
              </a:spcAft>
              <a:defRPr/>
            </a:pPr>
            <a:r>
              <a:rPr lang="en-IN" sz="1400" dirty="0" smtClean="0"/>
              <a:t>India’s </a:t>
            </a:r>
            <a:r>
              <a:rPr lang="en-IN" sz="1400" dirty="0"/>
              <a:t>Total Production (2025): 8.96 million tons </a:t>
            </a:r>
            <a:endParaRPr lang="en-IN" sz="1400" dirty="0" smtClean="0"/>
          </a:p>
          <a:p>
            <a:pPr marL="354013" lvl="0">
              <a:spcAft>
                <a:spcPts val="600"/>
              </a:spcAft>
              <a:defRPr/>
            </a:pPr>
            <a:r>
              <a:rPr lang="en-IN" sz="1400" dirty="0" smtClean="0"/>
              <a:t>Our </a:t>
            </a:r>
            <a:r>
              <a:rPr lang="en-IN" sz="1400" dirty="0"/>
              <a:t>Targeted Share: 0.18% of India’s Basmati Rice production </a:t>
            </a:r>
            <a:endParaRPr lang="en-IN" sz="1400" dirty="0" smtClean="0"/>
          </a:p>
          <a:p>
            <a:pPr marL="354013" lvl="0">
              <a:spcAft>
                <a:spcPts val="600"/>
              </a:spcAft>
              <a:defRPr/>
            </a:pPr>
            <a:r>
              <a:rPr lang="en-IN" sz="1400" dirty="0" smtClean="0"/>
              <a:t>Global </a:t>
            </a:r>
            <a:r>
              <a:rPr lang="en-IN" sz="1400" dirty="0"/>
              <a:t>Market Revenue Share: 0.18% </a:t>
            </a:r>
            <a:endParaRPr lang="en-IN" sz="1400" dirty="0" smtClean="0"/>
          </a:p>
          <a:p>
            <a:pPr marL="176213" lvl="0">
              <a:spcAft>
                <a:spcPts val="600"/>
              </a:spcAft>
              <a:defRPr/>
            </a:pPr>
            <a:r>
              <a:rPr lang="en-IN" sz="1500" b="1" dirty="0" smtClean="0"/>
              <a:t>Non-Basmati Rice </a:t>
            </a:r>
          </a:p>
          <a:p>
            <a:pPr marL="354013" lvl="0" indent="-177800">
              <a:spcAft>
                <a:spcPts val="600"/>
              </a:spcAft>
              <a:defRPr/>
            </a:pPr>
            <a:r>
              <a:rPr lang="en-IN" sz="1400" dirty="0" smtClean="0"/>
              <a:t>    India’s </a:t>
            </a:r>
            <a:r>
              <a:rPr lang="en-IN" sz="1400" dirty="0"/>
              <a:t>Total Non-Basmati Rice Exports (2024): 7.4 million tons </a:t>
            </a:r>
            <a:endParaRPr lang="en-IN" sz="1400" dirty="0" smtClean="0"/>
          </a:p>
          <a:p>
            <a:pPr marL="354013" lvl="0" indent="-177800">
              <a:spcAft>
                <a:spcPts val="600"/>
              </a:spcAft>
              <a:defRPr/>
            </a:pPr>
            <a:r>
              <a:rPr lang="en-IN" sz="1400" dirty="0" smtClean="0"/>
              <a:t>   Our </a:t>
            </a:r>
            <a:r>
              <a:rPr lang="en-IN" sz="1400" dirty="0"/>
              <a:t>Targeted Share of India’s Exports: 0.14%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 name="Rectangle 1"/>
          <p:cNvSpPr/>
          <p:nvPr/>
        </p:nvSpPr>
        <p:spPr>
          <a:xfrm>
            <a:off x="976628" y="1544846"/>
            <a:ext cx="3374391" cy="445475"/>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28A269B1-1D6E-9DC1-5A63-D95C1AB3E0D7}"/>
              </a:ext>
            </a:extLst>
          </p:cNvPr>
          <p:cNvSpPr/>
          <p:nvPr/>
        </p:nvSpPr>
        <p:spPr>
          <a:xfrm>
            <a:off x="1032708" y="1605500"/>
            <a:ext cx="3444205"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b="1" dirty="0" smtClean="0">
                <a:solidFill>
                  <a:schemeClr val="bg1"/>
                </a:solidFill>
              </a:rPr>
              <a:t>Global Market ( 2025 – 2027 )</a:t>
            </a:r>
            <a:endParaRPr kumimoji="0" lang="en-US"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p:cNvSpPr/>
          <p:nvPr/>
        </p:nvSpPr>
        <p:spPr>
          <a:xfrm>
            <a:off x="6619689" y="1544846"/>
            <a:ext cx="3374391" cy="445475"/>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28A269B1-1D6E-9DC1-5A63-D95C1AB3E0D7}"/>
              </a:ext>
            </a:extLst>
          </p:cNvPr>
          <p:cNvSpPr/>
          <p:nvPr/>
        </p:nvSpPr>
        <p:spPr>
          <a:xfrm>
            <a:off x="6675769" y="1605500"/>
            <a:ext cx="3444205" cy="360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IN" b="1" dirty="0" smtClean="0">
                <a:solidFill>
                  <a:schemeClr val="bg1"/>
                </a:solidFill>
              </a:rPr>
              <a:t>Indian Market ( 2025 – 2027 )</a:t>
            </a:r>
            <a:endParaRPr kumimoji="0" lang="en-US" b="1"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61717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7361DA-8BB1-CE9E-C6B4-CCD36BB3B154}"/>
              </a:ext>
            </a:extLst>
          </p:cNvPr>
          <p:cNvSpPr/>
          <p:nvPr/>
        </p:nvSpPr>
        <p:spPr>
          <a:xfrm>
            <a:off x="-19112" y="0"/>
            <a:ext cx="9475628" cy="6345238"/>
          </a:xfrm>
          <a:prstGeom prst="rect">
            <a:avLst/>
          </a:prstGeom>
          <a:solidFill>
            <a:schemeClr val="accent5">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13CFFABE-6AC3-E1CC-13D9-3EAC190A49F0}"/>
              </a:ext>
            </a:extLst>
          </p:cNvPr>
          <p:cNvSpPr/>
          <p:nvPr/>
        </p:nvSpPr>
        <p:spPr>
          <a:xfrm>
            <a:off x="304800" y="383459"/>
            <a:ext cx="11887200" cy="5594554"/>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 name="Rectangle 19"/>
          <p:cNvSpPr/>
          <p:nvPr/>
        </p:nvSpPr>
        <p:spPr>
          <a:xfrm>
            <a:off x="751841" y="2482071"/>
            <a:ext cx="4267200" cy="445475"/>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751841" y="4494965"/>
            <a:ext cx="4267200" cy="445475"/>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Top Corners Rounded 99">
            <a:extLst>
              <a:ext uri="{FF2B5EF4-FFF2-40B4-BE49-F238E27FC236}">
                <a16:creationId xmlns:a16="http://schemas.microsoft.com/office/drawing/2014/main" id="{B8C5F922-D267-E37A-A030-E3ED034078E9}"/>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21</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69885" y="572835"/>
            <a:ext cx="3521018" cy="2393886"/>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44298" y="3073649"/>
            <a:ext cx="3772190" cy="2904363"/>
          </a:xfrm>
          <a:prstGeom prst="rect">
            <a:avLst/>
          </a:prstGeom>
        </p:spPr>
      </p:pic>
      <p:sp>
        <p:nvSpPr>
          <p:cNvPr id="12" name="TextBox 11">
            <a:extLst>
              <a:ext uri="{FF2B5EF4-FFF2-40B4-BE49-F238E27FC236}">
                <a16:creationId xmlns:a16="http://schemas.microsoft.com/office/drawing/2014/main" id="{B4729F67-D79F-967F-B3FD-8B9862E0F48C}"/>
              </a:ext>
            </a:extLst>
          </p:cNvPr>
          <p:cNvSpPr txBox="1"/>
          <p:nvPr/>
        </p:nvSpPr>
        <p:spPr>
          <a:xfrm>
            <a:off x="954740" y="965624"/>
            <a:ext cx="8351743" cy="1466867"/>
          </a:xfrm>
          <a:prstGeom prst="rect">
            <a:avLst/>
          </a:prstGeom>
          <a:noFill/>
        </p:spPr>
        <p:txBody>
          <a:bodyPr wrap="square" rtlCol="0" anchor="t">
            <a:noAutofit/>
          </a:bodyPr>
          <a:lstStyle/>
          <a:p>
            <a:pPr lvl="0">
              <a:spcAft>
                <a:spcPts val="600"/>
              </a:spcAft>
              <a:defRPr/>
            </a:pPr>
            <a:r>
              <a:rPr lang="en-US" sz="1400" b="1" dirty="0"/>
              <a:t>● Indian Market Supply: </a:t>
            </a:r>
            <a:r>
              <a:rPr lang="en-US" sz="1400" dirty="0"/>
              <a:t>10-15 tons (Strategic domestic supply for brand growth</a:t>
            </a:r>
            <a:r>
              <a:rPr lang="en-US" sz="1400" dirty="0" smtClean="0"/>
              <a:t>)</a:t>
            </a:r>
            <a:endParaRPr lang="en-US" sz="1400" dirty="0" smtClean="0"/>
          </a:p>
          <a:p>
            <a:pPr lvl="0">
              <a:spcAft>
                <a:spcPts val="600"/>
              </a:spcAft>
              <a:defRPr/>
            </a:pPr>
            <a:r>
              <a:rPr lang="en-US" sz="1400" b="1" dirty="0" smtClean="0"/>
              <a:t>● </a:t>
            </a:r>
            <a:r>
              <a:rPr lang="en-US" sz="1400" b="1" dirty="0"/>
              <a:t>Market Capture Target: </a:t>
            </a:r>
            <a:endParaRPr lang="en-US" sz="1400" b="1" dirty="0" smtClean="0"/>
          </a:p>
          <a:p>
            <a:pPr marL="265113" lvl="0">
              <a:spcAft>
                <a:spcPts val="600"/>
              </a:spcAft>
              <a:defRPr/>
            </a:pPr>
            <a:r>
              <a:rPr lang="en-US" sz="1400" dirty="0" smtClean="0"/>
              <a:t>India’s </a:t>
            </a:r>
            <a:r>
              <a:rPr lang="en-US" sz="1400" dirty="0"/>
              <a:t>Total Spice Exports (2024): 1.4 million tons </a:t>
            </a:r>
            <a:endParaRPr lang="en-US" sz="1400" dirty="0" smtClean="0"/>
          </a:p>
          <a:p>
            <a:pPr marL="265113" lvl="0">
              <a:spcAft>
                <a:spcPts val="600"/>
              </a:spcAft>
              <a:defRPr/>
            </a:pPr>
            <a:r>
              <a:rPr lang="en-US" sz="1400" dirty="0" smtClean="0"/>
              <a:t>Our </a:t>
            </a:r>
            <a:r>
              <a:rPr lang="en-US" sz="1400" dirty="0"/>
              <a:t>Targeted Share: 0.002% </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6AC91877-C59E-D25E-23D9-85C267426C94}"/>
              </a:ext>
            </a:extLst>
          </p:cNvPr>
          <p:cNvSpPr txBox="1"/>
          <p:nvPr/>
        </p:nvSpPr>
        <p:spPr>
          <a:xfrm>
            <a:off x="851407" y="2469496"/>
            <a:ext cx="6997428" cy="458454"/>
          </a:xfrm>
          <a:prstGeom prst="rect">
            <a:avLst/>
          </a:prstGeom>
          <a:noFill/>
        </p:spPr>
        <p:txBody>
          <a:bodyPr wrap="none" lIns="0" rIns="0" rtlCol="0" anchor="ctr">
            <a:noAutofit/>
          </a:bodyPr>
          <a:lstStyle/>
          <a:p>
            <a:pPr lvl="0">
              <a:defRPr/>
            </a:pPr>
            <a:r>
              <a:rPr lang="en-IN" sz="2600" dirty="0">
                <a:solidFill>
                  <a:schemeClr val="bg1"/>
                </a:solidFill>
                <a:latin typeface="Assistant ExtraBold" pitchFamily="2" charset="-79"/>
                <a:cs typeface="Assistant ExtraBold" pitchFamily="2" charset="-79"/>
              </a:rPr>
              <a:t>Sugar Market Expansion</a:t>
            </a:r>
            <a:endParaRPr kumimoji="0" lang="en-US" sz="2600" b="1" i="0" u="none" strike="noStrike" kern="1200" cap="none" spc="0" normalizeH="0" baseline="0" noProof="0" dirty="0">
              <a:ln>
                <a:noFill/>
              </a:ln>
              <a:solidFill>
                <a:schemeClr val="bg1"/>
              </a:solidFill>
              <a:effectLst/>
              <a:uLnTx/>
              <a:uFillTx/>
              <a:latin typeface="Assistant ExtraBold" pitchFamily="2" charset="-79"/>
              <a:cs typeface="Assistant ExtraBold" pitchFamily="2" charset="-79"/>
            </a:endParaRPr>
          </a:p>
        </p:txBody>
      </p:sp>
      <p:sp>
        <p:nvSpPr>
          <p:cNvPr id="14" name="TextBox 13">
            <a:extLst>
              <a:ext uri="{FF2B5EF4-FFF2-40B4-BE49-F238E27FC236}">
                <a16:creationId xmlns:a16="http://schemas.microsoft.com/office/drawing/2014/main" id="{B4729F67-D79F-967F-B3FD-8B9862E0F48C}"/>
              </a:ext>
            </a:extLst>
          </p:cNvPr>
          <p:cNvSpPr txBox="1"/>
          <p:nvPr/>
        </p:nvSpPr>
        <p:spPr>
          <a:xfrm>
            <a:off x="954739" y="2927546"/>
            <a:ext cx="8351743" cy="1501699"/>
          </a:xfrm>
          <a:prstGeom prst="rect">
            <a:avLst/>
          </a:prstGeom>
          <a:noFill/>
        </p:spPr>
        <p:txBody>
          <a:bodyPr wrap="square" rtlCol="0" anchor="t">
            <a:noAutofit/>
          </a:bodyPr>
          <a:lstStyle/>
          <a:p>
            <a:pPr lvl="0">
              <a:spcAft>
                <a:spcPts val="600"/>
              </a:spcAft>
              <a:defRPr/>
            </a:pPr>
            <a:r>
              <a:rPr lang="en-IN" sz="1400" b="1" dirty="0"/>
              <a:t>● Market Capture Targets: </a:t>
            </a:r>
            <a:endParaRPr lang="en-IN" sz="1400" b="1" dirty="0" smtClean="0"/>
          </a:p>
          <a:p>
            <a:pPr marL="354013" lvl="0">
              <a:spcAft>
                <a:spcPts val="600"/>
              </a:spcAft>
              <a:defRPr/>
            </a:pPr>
            <a:r>
              <a:rPr lang="en-IN" sz="1400" dirty="0" smtClean="0"/>
              <a:t>India’s </a:t>
            </a:r>
            <a:r>
              <a:rPr lang="en-IN" sz="1400" dirty="0"/>
              <a:t>Total Sugar Export Quota (2025): 1 million tons </a:t>
            </a:r>
            <a:endParaRPr lang="en-IN" sz="1400" dirty="0" smtClean="0"/>
          </a:p>
          <a:p>
            <a:pPr marL="354013" lvl="0">
              <a:spcAft>
                <a:spcPts val="600"/>
              </a:spcAft>
              <a:defRPr/>
            </a:pPr>
            <a:r>
              <a:rPr lang="en-IN" sz="1400" dirty="0" smtClean="0"/>
              <a:t>Our </a:t>
            </a:r>
            <a:r>
              <a:rPr lang="en-IN" sz="1400" dirty="0"/>
              <a:t>Targeted Share of India’s Exports: 0.3% </a:t>
            </a:r>
            <a:endParaRPr lang="en-IN" sz="1400" dirty="0" smtClean="0"/>
          </a:p>
          <a:p>
            <a:pPr marL="354013" lvl="0">
              <a:spcAft>
                <a:spcPts val="600"/>
              </a:spcAft>
              <a:defRPr/>
            </a:pPr>
            <a:r>
              <a:rPr lang="en-IN" sz="1400" dirty="0" smtClean="0"/>
              <a:t>Global </a:t>
            </a:r>
            <a:r>
              <a:rPr lang="en-IN" sz="1400" dirty="0"/>
              <a:t>Sugar Market Exports (2024-2025): 214.9 million tons </a:t>
            </a:r>
            <a:endParaRPr lang="en-IN" sz="1400" dirty="0" smtClean="0"/>
          </a:p>
          <a:p>
            <a:pPr marL="354013" lvl="0">
              <a:spcAft>
                <a:spcPts val="600"/>
              </a:spcAft>
              <a:defRPr/>
            </a:pPr>
            <a:r>
              <a:rPr lang="en-IN" sz="1400" dirty="0" smtClean="0"/>
              <a:t>Our </a:t>
            </a:r>
            <a:r>
              <a:rPr lang="en-IN" sz="1400" dirty="0"/>
              <a:t>Targeted Share of Global Market: 0.004%</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6AC91877-C59E-D25E-23D9-85C267426C94}"/>
              </a:ext>
            </a:extLst>
          </p:cNvPr>
          <p:cNvSpPr txBox="1"/>
          <p:nvPr/>
        </p:nvSpPr>
        <p:spPr>
          <a:xfrm>
            <a:off x="851407" y="4570047"/>
            <a:ext cx="6997428" cy="324193"/>
          </a:xfrm>
          <a:prstGeom prst="rect">
            <a:avLst/>
          </a:prstGeom>
          <a:noFill/>
        </p:spPr>
        <p:txBody>
          <a:bodyPr wrap="none" lIns="0" rIns="0" rtlCol="0" anchor="ctr">
            <a:noAutofit/>
          </a:bodyPr>
          <a:lstStyle/>
          <a:p>
            <a:pPr lvl="0">
              <a:defRPr/>
            </a:pPr>
            <a:r>
              <a:rPr lang="en-IN" sz="2800" dirty="0">
                <a:solidFill>
                  <a:schemeClr val="bg1"/>
                </a:solidFill>
                <a:latin typeface="Assistant ExtraBold" pitchFamily="2" charset="-79"/>
                <a:cs typeface="Assistant ExtraBold" pitchFamily="2" charset="-79"/>
              </a:rPr>
              <a:t>Flour Market Expansion</a:t>
            </a:r>
            <a:endParaRPr kumimoji="0" lang="en-US" sz="2800" b="1" i="0" u="none" strike="noStrike" kern="1200" cap="none" spc="0" normalizeH="0" baseline="0" noProof="0" dirty="0">
              <a:ln>
                <a:noFill/>
              </a:ln>
              <a:solidFill>
                <a:schemeClr val="bg1"/>
              </a:solidFill>
              <a:effectLst/>
              <a:uLnTx/>
              <a:uFillTx/>
              <a:latin typeface="Assistant ExtraBold" pitchFamily="2" charset="-79"/>
              <a:cs typeface="Assistant ExtraBold" pitchFamily="2" charset="-79"/>
            </a:endParaRPr>
          </a:p>
        </p:txBody>
      </p:sp>
      <p:sp>
        <p:nvSpPr>
          <p:cNvPr id="18" name="TextBox 17">
            <a:extLst>
              <a:ext uri="{FF2B5EF4-FFF2-40B4-BE49-F238E27FC236}">
                <a16:creationId xmlns:a16="http://schemas.microsoft.com/office/drawing/2014/main" id="{B4729F67-D79F-967F-B3FD-8B9862E0F48C}"/>
              </a:ext>
            </a:extLst>
          </p:cNvPr>
          <p:cNvSpPr txBox="1"/>
          <p:nvPr/>
        </p:nvSpPr>
        <p:spPr>
          <a:xfrm>
            <a:off x="954738" y="4975316"/>
            <a:ext cx="8351743" cy="1002696"/>
          </a:xfrm>
          <a:prstGeom prst="rect">
            <a:avLst/>
          </a:prstGeom>
          <a:noFill/>
        </p:spPr>
        <p:txBody>
          <a:bodyPr wrap="square" rtlCol="0" anchor="t">
            <a:noAutofit/>
          </a:bodyPr>
          <a:lstStyle/>
          <a:p>
            <a:pPr lvl="0">
              <a:spcAft>
                <a:spcPts val="600"/>
              </a:spcAft>
              <a:defRPr/>
            </a:pPr>
            <a:r>
              <a:rPr lang="en-US" sz="1400" b="1" dirty="0"/>
              <a:t>● Market Capture Target: </a:t>
            </a:r>
            <a:endParaRPr lang="en-US" sz="1400" b="1" dirty="0" smtClean="0"/>
          </a:p>
          <a:p>
            <a:pPr marL="452438" lvl="0">
              <a:spcAft>
                <a:spcPts val="600"/>
              </a:spcAft>
              <a:defRPr/>
            </a:pPr>
            <a:r>
              <a:rPr lang="en-US" sz="1400" dirty="0" smtClean="0"/>
              <a:t>Global </a:t>
            </a:r>
            <a:r>
              <a:rPr lang="en-US" sz="1400" dirty="0"/>
              <a:t>Wheat Exports (2024/25 Projection): 214.9 million tons </a:t>
            </a:r>
            <a:endParaRPr lang="en-US" sz="1400" dirty="0" smtClean="0"/>
          </a:p>
          <a:p>
            <a:pPr marL="452438" lvl="0">
              <a:spcAft>
                <a:spcPts val="600"/>
              </a:spcAft>
              <a:defRPr/>
            </a:pPr>
            <a:r>
              <a:rPr lang="en-US" sz="1400" dirty="0" smtClean="0"/>
              <a:t>Our </a:t>
            </a:r>
            <a:r>
              <a:rPr lang="en-US" sz="1400" dirty="0"/>
              <a:t>Expected Share in Global Wheat Market: 0.67%</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Rectangle 15"/>
          <p:cNvSpPr/>
          <p:nvPr/>
        </p:nvSpPr>
        <p:spPr>
          <a:xfrm>
            <a:off x="751841" y="531585"/>
            <a:ext cx="4267200" cy="445475"/>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AC91877-C59E-D25E-23D9-85C267426C94}"/>
              </a:ext>
            </a:extLst>
          </p:cNvPr>
          <p:cNvSpPr txBox="1"/>
          <p:nvPr/>
        </p:nvSpPr>
        <p:spPr>
          <a:xfrm>
            <a:off x="851407" y="344763"/>
            <a:ext cx="4068573" cy="830997"/>
          </a:xfrm>
          <a:prstGeom prst="rect">
            <a:avLst/>
          </a:prstGeom>
          <a:noFill/>
        </p:spPr>
        <p:txBody>
          <a:bodyPr wrap="none" lIns="0" rIns="0" rtlCol="0" anchor="ctr">
            <a:noAutofit/>
          </a:bodyPr>
          <a:lstStyle/>
          <a:p>
            <a:pPr lvl="0">
              <a:defRPr/>
            </a:pPr>
            <a:r>
              <a:rPr lang="en-IN" sz="2800" dirty="0">
                <a:solidFill>
                  <a:schemeClr val="bg1"/>
                </a:solidFill>
                <a:latin typeface="Assistant ExtraBold" pitchFamily="2" charset="-79"/>
                <a:cs typeface="Assistant ExtraBold" pitchFamily="2" charset="-79"/>
              </a:rPr>
              <a:t>Spices Market Expansion</a:t>
            </a:r>
            <a:endParaRPr kumimoji="0" lang="en-US" sz="2800" b="1" i="0" u="none" strike="noStrike" kern="1200" cap="none" spc="0" normalizeH="0" baseline="0" noProof="0" dirty="0">
              <a:ln>
                <a:noFill/>
              </a:ln>
              <a:solidFill>
                <a:schemeClr val="bg1"/>
              </a:solidFill>
              <a:effectLst/>
              <a:uLnTx/>
              <a:uFillTx/>
              <a:latin typeface="Assistant ExtraBold" pitchFamily="2" charset="-79"/>
              <a:cs typeface="Assistant ExtraBold" pitchFamily="2" charset="-79"/>
            </a:endParaRPr>
          </a:p>
        </p:txBody>
      </p:sp>
    </p:spTree>
    <p:extLst>
      <p:ext uri="{BB962C8B-B14F-4D97-AF65-F5344CB8AC3E}">
        <p14:creationId xmlns:p14="http://schemas.microsoft.com/office/powerpoint/2010/main" val="304927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7361DA-8BB1-CE9E-C6B4-CCD36BB3B154}"/>
              </a:ext>
            </a:extLst>
          </p:cNvPr>
          <p:cNvSpPr/>
          <p:nvPr/>
        </p:nvSpPr>
        <p:spPr>
          <a:xfrm>
            <a:off x="-19113" y="0"/>
            <a:ext cx="11755841" cy="6366076"/>
          </a:xfrm>
          <a:prstGeom prst="rect">
            <a:avLst/>
          </a:prstGeom>
          <a:solidFill>
            <a:schemeClr val="accent5">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13CFFABE-6AC3-E1CC-13D9-3EAC190A49F0}"/>
              </a:ext>
            </a:extLst>
          </p:cNvPr>
          <p:cNvSpPr/>
          <p:nvPr/>
        </p:nvSpPr>
        <p:spPr>
          <a:xfrm>
            <a:off x="438296" y="1658320"/>
            <a:ext cx="11020641" cy="4418390"/>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0" name="Rectangle: Top Corners Rounded 99">
            <a:extLst>
              <a:ext uri="{FF2B5EF4-FFF2-40B4-BE49-F238E27FC236}">
                <a16:creationId xmlns:a16="http://schemas.microsoft.com/office/drawing/2014/main" id="{B8C5F922-D267-E37A-A030-E3ED034078E9}"/>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22</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AC91877-C59E-D25E-23D9-85C267426C94}"/>
              </a:ext>
            </a:extLst>
          </p:cNvPr>
          <p:cNvSpPr txBox="1"/>
          <p:nvPr/>
        </p:nvSpPr>
        <p:spPr>
          <a:xfrm>
            <a:off x="2597286" y="122882"/>
            <a:ext cx="6997428" cy="1303611"/>
          </a:xfrm>
          <a:prstGeom prst="rect">
            <a:avLst/>
          </a:prstGeom>
          <a:noFill/>
        </p:spPr>
        <p:txBody>
          <a:bodyPr wrap="none" lIns="0" rIns="0" rtlCol="0" anchor="ctr">
            <a:noAutofit/>
          </a:bodyPr>
          <a:lstStyle/>
          <a:p>
            <a:pPr algn="ctr"/>
            <a:r>
              <a:rPr lang="en-US" sz="3600" b="1" dirty="0" smtClean="0">
                <a:latin typeface="Plumpfull" panose="02000603080000020003" pitchFamily="2" charset="0"/>
                <a:cs typeface="Assistant ExtraBold" pitchFamily="2" charset="-79"/>
              </a:rPr>
              <a:t>Strategic </a:t>
            </a:r>
            <a:r>
              <a:rPr lang="en-US" sz="3600" b="1" dirty="0">
                <a:latin typeface="Plumpfull" panose="02000603080000020003" pitchFamily="2" charset="0"/>
                <a:cs typeface="Assistant ExtraBold" pitchFamily="2" charset="-79"/>
              </a:rPr>
              <a:t>Vision &amp; </a:t>
            </a:r>
            <a:endParaRPr lang="en-US" sz="3600" b="1" dirty="0" smtClean="0">
              <a:latin typeface="Plumpfull" panose="02000603080000020003" pitchFamily="2" charset="0"/>
              <a:cs typeface="Assistant ExtraBold" pitchFamily="2" charset="-79"/>
            </a:endParaRPr>
          </a:p>
          <a:p>
            <a:pPr algn="ctr"/>
            <a:r>
              <a:rPr lang="en-US" sz="3600" b="1" dirty="0" smtClean="0">
                <a:latin typeface="Plumpfull" panose="02000603080000020003" pitchFamily="2" charset="0"/>
                <a:cs typeface="Assistant ExtraBold" pitchFamily="2" charset="-79"/>
              </a:rPr>
              <a:t>Growth </a:t>
            </a:r>
            <a:r>
              <a:rPr lang="en-US" sz="3600" b="1" dirty="0">
                <a:latin typeface="Plumpfull" panose="02000603080000020003" pitchFamily="2" charset="0"/>
                <a:cs typeface="Assistant ExtraBold" pitchFamily="2" charset="-79"/>
              </a:rPr>
              <a:t>Objectives (2025-2027) </a:t>
            </a:r>
            <a:endParaRPr kumimoji="0" lang="en-US" sz="6000" b="1" i="0" u="none" strike="noStrike" kern="1200" cap="none" spc="0" normalizeH="0" baseline="0" noProof="0" dirty="0">
              <a:ln>
                <a:noFill/>
              </a:ln>
              <a:solidFill>
                <a:prstClr val="white"/>
              </a:solidFill>
              <a:effectLst/>
              <a:uLnTx/>
              <a:uFillTx/>
              <a:latin typeface="Plumpfull" panose="02000603080000020003" pitchFamily="2" charset="0"/>
              <a:cs typeface="Assistant ExtraBold" pitchFamily="2" charset="-79"/>
            </a:endParaRPr>
          </a:p>
        </p:txBody>
      </p:sp>
      <p:sp>
        <p:nvSpPr>
          <p:cNvPr id="9" name="TextBox 8">
            <a:extLst>
              <a:ext uri="{FF2B5EF4-FFF2-40B4-BE49-F238E27FC236}">
                <a16:creationId xmlns:a16="http://schemas.microsoft.com/office/drawing/2014/main" id="{B4729F67-D79F-967F-B3FD-8B9862E0F48C}"/>
              </a:ext>
            </a:extLst>
          </p:cNvPr>
          <p:cNvSpPr txBox="1"/>
          <p:nvPr/>
        </p:nvSpPr>
        <p:spPr>
          <a:xfrm>
            <a:off x="556283" y="1658319"/>
            <a:ext cx="8900233" cy="1899487"/>
          </a:xfrm>
          <a:prstGeom prst="rect">
            <a:avLst/>
          </a:prstGeom>
          <a:noFill/>
        </p:spPr>
        <p:txBody>
          <a:bodyPr wrap="square" rtlCol="0" anchor="t">
            <a:noAutofit/>
          </a:bodyPr>
          <a:lstStyle/>
          <a:p>
            <a:pPr>
              <a:lnSpc>
                <a:spcPct val="150000"/>
              </a:lnSpc>
            </a:pPr>
            <a:r>
              <a:rPr lang="en-US" dirty="0" smtClean="0"/>
              <a:t>● </a:t>
            </a:r>
            <a:r>
              <a:rPr lang="en-US" dirty="0"/>
              <a:t>Strengthening global presence in Aromatic Rice, basmati and non basmati varieties. </a:t>
            </a:r>
          </a:p>
          <a:p>
            <a:pPr>
              <a:lnSpc>
                <a:spcPct val="150000"/>
              </a:lnSpc>
            </a:pPr>
            <a:r>
              <a:rPr lang="en-US" dirty="0"/>
              <a:t>● Organic Agro-Products, and essential commodities </a:t>
            </a:r>
          </a:p>
          <a:p>
            <a:pPr>
              <a:lnSpc>
                <a:spcPct val="150000"/>
              </a:lnSpc>
            </a:pPr>
            <a:r>
              <a:rPr lang="en-US" dirty="0"/>
              <a:t>● Adding sugar, flour, </a:t>
            </a:r>
            <a:r>
              <a:rPr lang="en-US" dirty="0" err="1"/>
              <a:t>jaggery</a:t>
            </a:r>
            <a:r>
              <a:rPr lang="en-US" dirty="0"/>
              <a:t>, and grains in product Categories, and enhancing the amount of export. </a:t>
            </a:r>
          </a:p>
          <a:p>
            <a:pPr>
              <a:lnSpc>
                <a:spcPct val="150000"/>
              </a:lnSpc>
            </a:pPr>
            <a:r>
              <a:rPr lang="en-US" dirty="0"/>
              <a:t>● Expanding exports to new international markets to enhance revenue and brand visibility </a:t>
            </a:r>
          </a:p>
          <a:p>
            <a:pPr>
              <a:lnSpc>
                <a:spcPct val="150000"/>
              </a:lnSpc>
            </a:pPr>
            <a:r>
              <a:rPr lang="en-US" dirty="0"/>
              <a:t>● Building strong domestic brand recognition in India through gradual supply expansion </a:t>
            </a:r>
          </a:p>
          <a:p>
            <a:pPr>
              <a:lnSpc>
                <a:spcPct val="150000"/>
              </a:lnSpc>
            </a:pPr>
            <a:r>
              <a:rPr lang="en-US" dirty="0"/>
              <a:t>● Establishing GBI as a key player in sustainable agro-based exports </a:t>
            </a:r>
          </a:p>
        </p:txBody>
      </p:sp>
    </p:spTree>
    <p:extLst>
      <p:ext uri="{BB962C8B-B14F-4D97-AF65-F5344CB8AC3E}">
        <p14:creationId xmlns:p14="http://schemas.microsoft.com/office/powerpoint/2010/main" val="3031075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7361DA-8BB1-CE9E-C6B4-CCD36BB3B154}"/>
              </a:ext>
            </a:extLst>
          </p:cNvPr>
          <p:cNvSpPr/>
          <p:nvPr/>
        </p:nvSpPr>
        <p:spPr>
          <a:xfrm>
            <a:off x="273009" y="0"/>
            <a:ext cx="11645982" cy="6360160"/>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13CFFABE-6AC3-E1CC-13D9-3EAC190A49F0}"/>
              </a:ext>
            </a:extLst>
          </p:cNvPr>
          <p:cNvSpPr/>
          <p:nvPr/>
        </p:nvSpPr>
        <p:spPr>
          <a:xfrm>
            <a:off x="431642" y="1426493"/>
            <a:ext cx="11328717" cy="4757997"/>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 name="Rectangle 9"/>
          <p:cNvSpPr/>
          <p:nvPr/>
        </p:nvSpPr>
        <p:spPr>
          <a:xfrm>
            <a:off x="497893" y="1467133"/>
            <a:ext cx="4349410" cy="445475"/>
          </a:xfrm>
          <a:prstGeom prst="rect">
            <a:avLst/>
          </a:prstGeom>
          <a:solidFill>
            <a:srgbClr val="87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AC91877-C59E-D25E-23D9-85C267426C94}"/>
              </a:ext>
            </a:extLst>
          </p:cNvPr>
          <p:cNvSpPr txBox="1"/>
          <p:nvPr/>
        </p:nvSpPr>
        <p:spPr>
          <a:xfrm>
            <a:off x="1910080" y="589280"/>
            <a:ext cx="8371840" cy="586653"/>
          </a:xfrm>
          <a:prstGeom prst="rect">
            <a:avLst/>
          </a:prstGeom>
          <a:noFill/>
        </p:spPr>
        <p:txBody>
          <a:bodyPr wrap="none" lIns="0" rIns="0" rtlCol="0" anchor="ctr">
            <a:noAutofit/>
          </a:bodyPr>
          <a:lstStyle/>
          <a:p>
            <a:r>
              <a:rPr lang="en-IN" sz="3600" b="1" dirty="0" smtClean="0">
                <a:latin typeface="Plumpfull" panose="02000603080000020003" pitchFamily="2" charset="0"/>
                <a:cs typeface="Assistant ExtraBold" pitchFamily="2" charset="-79"/>
              </a:rPr>
              <a:t>Future </a:t>
            </a:r>
            <a:r>
              <a:rPr lang="en-IN" sz="3600" b="1" dirty="0">
                <a:latin typeface="Plumpfull" panose="02000603080000020003" pitchFamily="2" charset="0"/>
                <a:cs typeface="Assistant ExtraBold" pitchFamily="2" charset="-79"/>
              </a:rPr>
              <a:t>Outlook &amp; Investor Benefits </a:t>
            </a:r>
            <a:endParaRPr kumimoji="0" lang="en-US" sz="6000" b="1" i="0" u="none" strike="noStrike" kern="1200" cap="none" spc="0" normalizeH="0" baseline="0" noProof="0" dirty="0">
              <a:ln>
                <a:noFill/>
              </a:ln>
              <a:solidFill>
                <a:prstClr val="white"/>
              </a:solidFill>
              <a:effectLst/>
              <a:uLnTx/>
              <a:uFillTx/>
              <a:latin typeface="Plumpfull" panose="02000603080000020003" pitchFamily="2" charset="0"/>
              <a:cs typeface="Assistant ExtraBold" pitchFamily="2" charset="-79"/>
            </a:endParaRPr>
          </a:p>
        </p:txBody>
      </p:sp>
      <p:sp>
        <p:nvSpPr>
          <p:cNvPr id="77" name="TextBox 76">
            <a:extLst>
              <a:ext uri="{FF2B5EF4-FFF2-40B4-BE49-F238E27FC236}">
                <a16:creationId xmlns:a16="http://schemas.microsoft.com/office/drawing/2014/main" id="{B4729F67-D79F-967F-B3FD-8B9862E0F48C}"/>
              </a:ext>
            </a:extLst>
          </p:cNvPr>
          <p:cNvSpPr txBox="1"/>
          <p:nvPr/>
        </p:nvSpPr>
        <p:spPr>
          <a:xfrm>
            <a:off x="447093" y="1521560"/>
            <a:ext cx="11297815" cy="4099189"/>
          </a:xfrm>
          <a:prstGeom prst="rect">
            <a:avLst/>
          </a:prstGeom>
          <a:noFill/>
        </p:spPr>
        <p:txBody>
          <a:bodyPr wrap="square" rtlCol="0" anchor="t">
            <a:noAutofit/>
          </a:bodyPr>
          <a:lstStyle/>
          <a:p>
            <a:pPr lvl="0">
              <a:spcAft>
                <a:spcPts val="600"/>
              </a:spcAft>
              <a:defRPr/>
            </a:pPr>
            <a:r>
              <a:rPr lang="en-US" b="1" dirty="0">
                <a:solidFill>
                  <a:schemeClr val="bg1"/>
                </a:solidFill>
                <a:latin typeface="Bahnschrift" panose="020B0502040204020203" pitchFamily="34" charset="0"/>
              </a:rPr>
              <a:t>Why Invest in the Spices &amp; Rice Markets? </a:t>
            </a:r>
            <a:endParaRPr lang="en-US" b="1" dirty="0" smtClean="0">
              <a:solidFill>
                <a:schemeClr val="bg1"/>
              </a:solidFill>
              <a:latin typeface="Bahnschrift" panose="020B0502040204020203" pitchFamily="34" charset="0"/>
            </a:endParaRPr>
          </a:p>
          <a:p>
            <a:pPr lvl="0">
              <a:spcAft>
                <a:spcPts val="600"/>
              </a:spcAft>
              <a:defRPr/>
            </a:pPr>
            <a:r>
              <a:rPr lang="en-US" sz="1400" b="1" dirty="0" smtClean="0">
                <a:latin typeface="Bahnschrift" panose="020B0502040204020203" pitchFamily="34" charset="0"/>
              </a:rPr>
              <a:t>Sustained </a:t>
            </a:r>
            <a:r>
              <a:rPr lang="en-US" sz="1400" b="1" dirty="0">
                <a:latin typeface="Bahnschrift" panose="020B0502040204020203" pitchFamily="34" charset="0"/>
              </a:rPr>
              <a:t>Market Growth: </a:t>
            </a:r>
            <a:endParaRPr lang="en-US" sz="1400" b="1" dirty="0" smtClean="0">
              <a:latin typeface="Bahnschrift" panose="020B0502040204020203" pitchFamily="34" charset="0"/>
            </a:endParaRPr>
          </a:p>
          <a:p>
            <a:pPr marL="265113" lvl="0">
              <a:spcAft>
                <a:spcPts val="600"/>
              </a:spcAft>
              <a:defRPr/>
            </a:pPr>
            <a:r>
              <a:rPr lang="en-US" sz="1400" dirty="0" smtClean="0"/>
              <a:t>● </a:t>
            </a:r>
            <a:r>
              <a:rPr lang="en-US" sz="1400" b="1" dirty="0"/>
              <a:t>Spices CAGR: </a:t>
            </a:r>
            <a:r>
              <a:rPr lang="en-US" sz="1400" dirty="0"/>
              <a:t>5.69% (2024-2025). </a:t>
            </a:r>
            <a:endParaRPr lang="en-US" sz="1400" dirty="0" smtClean="0"/>
          </a:p>
          <a:p>
            <a:pPr marL="265113" lvl="0">
              <a:spcAft>
                <a:spcPts val="600"/>
              </a:spcAft>
              <a:defRPr/>
            </a:pPr>
            <a:r>
              <a:rPr lang="en-US" sz="1400" dirty="0" smtClean="0"/>
              <a:t>● </a:t>
            </a:r>
            <a:r>
              <a:rPr lang="en-US" sz="1400" b="1" dirty="0"/>
              <a:t>Rice CAGR: </a:t>
            </a:r>
            <a:r>
              <a:rPr lang="en-US" sz="1400" dirty="0"/>
              <a:t>3.1% (2024-2025). </a:t>
            </a:r>
            <a:endParaRPr lang="en-US" sz="1400" dirty="0" smtClean="0"/>
          </a:p>
          <a:p>
            <a:pPr lvl="0">
              <a:spcAft>
                <a:spcPts val="600"/>
              </a:spcAft>
              <a:defRPr/>
            </a:pPr>
            <a:r>
              <a:rPr lang="en-US" sz="1400" b="1" dirty="0" smtClean="0"/>
              <a:t>High </a:t>
            </a:r>
            <a:r>
              <a:rPr lang="en-US" sz="1400" b="1" dirty="0"/>
              <a:t>Profitability: </a:t>
            </a:r>
            <a:endParaRPr lang="en-US" sz="1400" b="1" dirty="0" smtClean="0"/>
          </a:p>
          <a:p>
            <a:pPr marL="265113" lvl="0">
              <a:spcAft>
                <a:spcPts val="600"/>
              </a:spcAft>
              <a:defRPr/>
            </a:pPr>
            <a:r>
              <a:rPr lang="en-US" sz="1400" dirty="0" smtClean="0"/>
              <a:t>● </a:t>
            </a:r>
            <a:r>
              <a:rPr lang="en-US" sz="1400" dirty="0"/>
              <a:t>Profit margins increased in both industries, reaching 19% for spices and 10.5% for rice in 2025. </a:t>
            </a:r>
            <a:endParaRPr lang="en-US" sz="1400" dirty="0" smtClean="0"/>
          </a:p>
          <a:p>
            <a:pPr lvl="0">
              <a:spcAft>
                <a:spcPts val="600"/>
              </a:spcAft>
              <a:defRPr/>
            </a:pPr>
            <a:r>
              <a:rPr lang="en-US" sz="1400" dirty="0" smtClean="0"/>
              <a:t>Export </a:t>
            </a:r>
            <a:r>
              <a:rPr lang="en-US" sz="1400" dirty="0"/>
              <a:t>Potential: </a:t>
            </a:r>
            <a:endParaRPr lang="en-US" sz="1400" dirty="0" smtClean="0"/>
          </a:p>
          <a:p>
            <a:pPr marL="265113" lvl="0">
              <a:spcAft>
                <a:spcPts val="600"/>
              </a:spcAft>
              <a:defRPr/>
            </a:pPr>
            <a:r>
              <a:rPr lang="en-US" sz="1400" dirty="0" smtClean="0"/>
              <a:t>● </a:t>
            </a:r>
            <a:r>
              <a:rPr lang="en-US" sz="1400" dirty="0"/>
              <a:t>Global spice exports are expected to cross $4.5 million tons by 2025. </a:t>
            </a:r>
            <a:endParaRPr lang="en-US" sz="1400" dirty="0" smtClean="0"/>
          </a:p>
          <a:p>
            <a:pPr marL="265113" lvl="0">
              <a:spcAft>
                <a:spcPts val="600"/>
              </a:spcAft>
              <a:defRPr/>
            </a:pPr>
            <a:r>
              <a:rPr lang="en-US" sz="1400" dirty="0" smtClean="0"/>
              <a:t>● </a:t>
            </a:r>
            <a:r>
              <a:rPr lang="en-US" sz="1400" dirty="0"/>
              <a:t>Global rice exports are expected to exceed 51 million tons by 2025. </a:t>
            </a:r>
            <a:endParaRPr lang="en-US" sz="1400" dirty="0" smtClean="0"/>
          </a:p>
          <a:p>
            <a:pPr lvl="0">
              <a:spcAft>
                <a:spcPts val="600"/>
              </a:spcAft>
              <a:defRPr/>
            </a:pPr>
            <a:r>
              <a:rPr lang="en-US" sz="1400" b="1" dirty="0" smtClean="0"/>
              <a:t>Diverse </a:t>
            </a:r>
            <a:r>
              <a:rPr lang="en-US" sz="1400" b="1" dirty="0"/>
              <a:t>Investment Options: </a:t>
            </a:r>
            <a:endParaRPr lang="en-US" sz="1400" b="1" dirty="0" smtClean="0"/>
          </a:p>
          <a:p>
            <a:pPr marL="265113" lvl="0">
              <a:spcAft>
                <a:spcPts val="600"/>
              </a:spcAft>
              <a:defRPr/>
            </a:pPr>
            <a:r>
              <a:rPr lang="en-US" sz="1400" dirty="0" smtClean="0"/>
              <a:t>● </a:t>
            </a:r>
            <a:r>
              <a:rPr lang="en-US" sz="1400" dirty="0"/>
              <a:t>Opportunities in equity, venture capital, government grants, and IPOs. </a:t>
            </a:r>
            <a:endParaRPr lang="en-US" sz="1400" dirty="0" smtClean="0"/>
          </a:p>
          <a:p>
            <a:pPr lvl="0">
              <a:spcAft>
                <a:spcPts val="600"/>
              </a:spcAft>
              <a:defRPr/>
            </a:pPr>
            <a:endParaRPr lang="en-US" sz="1400" dirty="0"/>
          </a:p>
          <a:p>
            <a:pPr lvl="0">
              <a:spcAft>
                <a:spcPts val="600"/>
              </a:spcAft>
              <a:defRPr/>
            </a:pPr>
            <a:r>
              <a:rPr lang="en-US" sz="1400" b="1" dirty="0" smtClean="0">
                <a:latin typeface="Bahnschrift" panose="020B0502040204020203" pitchFamily="34" charset="0"/>
              </a:rPr>
              <a:t>Conclusion </a:t>
            </a:r>
          </a:p>
          <a:p>
            <a:pPr lvl="0">
              <a:spcAft>
                <a:spcPts val="600"/>
              </a:spcAft>
              <a:defRPr/>
            </a:pPr>
            <a:r>
              <a:rPr lang="en-US" sz="1400" dirty="0" smtClean="0"/>
              <a:t>The </a:t>
            </a:r>
            <a:r>
              <a:rPr lang="en-US" sz="1400" dirty="0"/>
              <a:t>global spices and rice markets offer strong investment opportunities with stable revenue growth, increasing profit margins, and expanding global demand. With an expected market value of $25.89 billion for spices and $333.73 billion for rice by 2025, these industries provide high returns on investment and long-term sustainability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0" name="Rectangle: Top Corners Rounded 99">
            <a:extLst>
              <a:ext uri="{FF2B5EF4-FFF2-40B4-BE49-F238E27FC236}">
                <a16:creationId xmlns:a16="http://schemas.microsoft.com/office/drawing/2014/main" id="{B8C5F922-D267-E37A-A030-E3ED034078E9}"/>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23</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92378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C7361DA-8BB1-CE9E-C6B4-CCD36BB3B154}"/>
              </a:ext>
            </a:extLst>
          </p:cNvPr>
          <p:cNvSpPr/>
          <p:nvPr/>
        </p:nvSpPr>
        <p:spPr>
          <a:xfrm>
            <a:off x="0" y="0"/>
            <a:ext cx="12211112" cy="1897626"/>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0" name="Rectangle 139">
            <a:extLst>
              <a:ext uri="{FF2B5EF4-FFF2-40B4-BE49-F238E27FC236}">
                <a16:creationId xmlns:a16="http://schemas.microsoft.com/office/drawing/2014/main" id="{1677FA28-45E2-D4D5-744D-181CC1E63CAA}"/>
              </a:ext>
            </a:extLst>
          </p:cNvPr>
          <p:cNvSpPr/>
          <p:nvPr/>
        </p:nvSpPr>
        <p:spPr>
          <a:xfrm>
            <a:off x="334962" y="1248917"/>
            <a:ext cx="11522075" cy="1445122"/>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334962" y="435763"/>
            <a:ext cx="8651721" cy="830997"/>
          </a:xfrm>
          <a:prstGeom prst="rect">
            <a:avLst/>
          </a:prstGeom>
          <a:noFill/>
        </p:spPr>
        <p:txBody>
          <a:bodyPr wrap="none" lIns="0" rIns="0" rtlCol="0" anchor="ctr">
            <a:noAutofit/>
          </a:bodyPr>
          <a:lstStyle/>
          <a:p>
            <a:pPr lvl="0">
              <a:defRPr/>
            </a:pPr>
            <a:r>
              <a:rPr lang="en-IN" sz="3600" dirty="0">
                <a:latin typeface="Plumpfull" panose="02000603080000020003" pitchFamily="2" charset="0"/>
                <a:cs typeface="Assistant ExtraBold" pitchFamily="2" charset="-79"/>
              </a:rPr>
              <a:t>Why invest in GBI?</a:t>
            </a:r>
            <a:endParaRPr kumimoji="0" lang="en-US" sz="3600" b="1" i="0" u="none" strike="noStrike" kern="1200" cap="none" spc="0" normalizeH="0" baseline="0" noProof="0" dirty="0">
              <a:ln>
                <a:noFill/>
              </a:ln>
              <a:solidFill>
                <a:srgbClr val="87B049"/>
              </a:solidFill>
              <a:effectLst/>
              <a:uLnTx/>
              <a:uFillTx/>
              <a:latin typeface="Plumpfull" panose="02000603080000020003" pitchFamily="2" charset="0"/>
              <a:cs typeface="Assistant ExtraBold" pitchFamily="2" charset="-79"/>
            </a:endParaRPr>
          </a:p>
        </p:txBody>
      </p:sp>
      <p:sp>
        <p:nvSpPr>
          <p:cNvPr id="51" name="Rectangle: Top Corners Rounded 50">
            <a:extLst>
              <a:ext uri="{FF2B5EF4-FFF2-40B4-BE49-F238E27FC236}">
                <a16:creationId xmlns:a16="http://schemas.microsoft.com/office/drawing/2014/main" id="{C7C2BD7D-8E2A-1BEA-2196-44DAACDBD6A0}"/>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24</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0" name="TextBox 159">
            <a:extLst>
              <a:ext uri="{FF2B5EF4-FFF2-40B4-BE49-F238E27FC236}">
                <a16:creationId xmlns:a16="http://schemas.microsoft.com/office/drawing/2014/main" id="{9DAABB14-C777-E477-E821-48C4B7099D07}"/>
              </a:ext>
            </a:extLst>
          </p:cNvPr>
          <p:cNvSpPr txBox="1"/>
          <p:nvPr/>
        </p:nvSpPr>
        <p:spPr>
          <a:xfrm>
            <a:off x="820090" y="1368945"/>
            <a:ext cx="4882620" cy="1205579"/>
          </a:xfrm>
          <a:prstGeom prst="rect">
            <a:avLst/>
          </a:prstGeom>
          <a:noFill/>
        </p:spPr>
        <p:txBody>
          <a:bodyPr wrap="square" rtlCol="0" anchor="ctr">
            <a:noAutofit/>
          </a:bodyPr>
          <a:lstStyle/>
          <a:p>
            <a:pPr marL="342900" lvl="0" indent="-342900">
              <a:spcAft>
                <a:spcPts val="600"/>
              </a:spcAft>
              <a:buFont typeface="Wingdings" panose="05000000000000000000" pitchFamily="2" charset="2"/>
              <a:buChar char="§"/>
              <a:defRPr/>
            </a:pPr>
            <a:r>
              <a:rPr lang="en-IN" sz="1400" dirty="0" smtClean="0"/>
              <a:t>High-Growth </a:t>
            </a:r>
            <a:r>
              <a:rPr lang="en-IN" sz="1400" dirty="0"/>
              <a:t>Organic Agro-Export Market. </a:t>
            </a:r>
            <a:endParaRPr lang="en-IN" sz="1400" dirty="0" smtClean="0"/>
          </a:p>
          <a:p>
            <a:pPr marL="342900" lvl="0" indent="-342900">
              <a:spcAft>
                <a:spcPts val="600"/>
              </a:spcAft>
              <a:buFont typeface="Wingdings" panose="05000000000000000000" pitchFamily="2" charset="2"/>
              <a:buChar char="§"/>
              <a:defRPr/>
            </a:pPr>
            <a:r>
              <a:rPr lang="en-IN" sz="1400" dirty="0" smtClean="0"/>
              <a:t>Strong </a:t>
            </a:r>
            <a:r>
              <a:rPr lang="en-IN" sz="1400" dirty="0"/>
              <a:t>Supply Chain &amp; Eco-Friendly Practices. </a:t>
            </a:r>
            <a:endParaRPr lang="en-IN" sz="1400" dirty="0" smtClean="0"/>
          </a:p>
          <a:p>
            <a:pPr marL="342900" lvl="0" indent="-342900">
              <a:spcAft>
                <a:spcPts val="600"/>
              </a:spcAft>
              <a:buFont typeface="Wingdings" panose="05000000000000000000" pitchFamily="2" charset="2"/>
              <a:buChar char="§"/>
              <a:defRPr/>
            </a:pPr>
            <a:r>
              <a:rPr lang="en-IN" sz="1400" dirty="0" smtClean="0"/>
              <a:t>Proven </a:t>
            </a:r>
            <a:r>
              <a:rPr lang="en-IN" sz="1400" dirty="0"/>
              <a:t>Revenue Growth &amp; International Orders. </a:t>
            </a:r>
            <a:endParaRPr lang="en-IN" sz="1400" dirty="0" smtClean="0"/>
          </a:p>
          <a:p>
            <a:pPr marL="342900" lvl="0" indent="-342900">
              <a:spcAft>
                <a:spcPts val="600"/>
              </a:spcAft>
              <a:buFont typeface="Wingdings" panose="05000000000000000000" pitchFamily="2" charset="2"/>
              <a:buChar char="§"/>
              <a:defRPr/>
            </a:pPr>
            <a:r>
              <a:rPr lang="en-IN" sz="1400" dirty="0" smtClean="0"/>
              <a:t>Strategic </a:t>
            </a:r>
            <a:r>
              <a:rPr lang="en-IN" sz="1400" dirty="0"/>
              <a:t>Expansion into Gulf, Europe, Africa.</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EC7361DA-8BB1-CE9E-C6B4-CCD36BB3B154}"/>
              </a:ext>
            </a:extLst>
          </p:cNvPr>
          <p:cNvSpPr/>
          <p:nvPr/>
        </p:nvSpPr>
        <p:spPr>
          <a:xfrm>
            <a:off x="0" y="2806056"/>
            <a:ext cx="12211112" cy="1897626"/>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1677FA28-45E2-D4D5-744D-181CC1E63CAA}"/>
              </a:ext>
            </a:extLst>
          </p:cNvPr>
          <p:cNvSpPr/>
          <p:nvPr/>
        </p:nvSpPr>
        <p:spPr>
          <a:xfrm>
            <a:off x="334962" y="3507193"/>
            <a:ext cx="11522075" cy="3003976"/>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6AC91877-C59E-D25E-23D9-85C267426C94}"/>
              </a:ext>
            </a:extLst>
          </p:cNvPr>
          <p:cNvSpPr txBox="1"/>
          <p:nvPr/>
        </p:nvSpPr>
        <p:spPr>
          <a:xfrm>
            <a:off x="334962" y="2877340"/>
            <a:ext cx="8651721" cy="556462"/>
          </a:xfrm>
          <a:prstGeom prst="rect">
            <a:avLst/>
          </a:prstGeom>
          <a:noFill/>
        </p:spPr>
        <p:txBody>
          <a:bodyPr wrap="none" lIns="0" rIns="0" rtlCol="0" anchor="ctr">
            <a:noAutofit/>
          </a:bodyPr>
          <a:lstStyle/>
          <a:p>
            <a:pPr lvl="0">
              <a:defRPr/>
            </a:pPr>
            <a:r>
              <a:rPr lang="en-IN" sz="3600" dirty="0">
                <a:latin typeface="Plumpfull" panose="02000603080000020003" pitchFamily="2" charset="0"/>
                <a:cs typeface="Assistant ExtraBold" pitchFamily="2" charset="-79"/>
              </a:rPr>
              <a:t>GBI Competitive Advantage</a:t>
            </a:r>
            <a:endParaRPr kumimoji="0" lang="en-US" sz="3600" b="1" i="0" u="none" strike="noStrike" kern="1200" cap="none" spc="0" normalizeH="0" baseline="0" noProof="0" dirty="0">
              <a:ln>
                <a:noFill/>
              </a:ln>
              <a:solidFill>
                <a:srgbClr val="87B049"/>
              </a:solidFill>
              <a:effectLst/>
              <a:uLnTx/>
              <a:uFillTx/>
              <a:latin typeface="Plumpfull" panose="02000603080000020003" pitchFamily="2" charset="0"/>
              <a:cs typeface="Assistant ExtraBold" pitchFamily="2" charset="-79"/>
            </a:endParaRPr>
          </a:p>
        </p:txBody>
      </p:sp>
      <p:sp>
        <p:nvSpPr>
          <p:cNvPr id="13" name="TextBox 12">
            <a:extLst>
              <a:ext uri="{FF2B5EF4-FFF2-40B4-BE49-F238E27FC236}">
                <a16:creationId xmlns:a16="http://schemas.microsoft.com/office/drawing/2014/main" id="{9DAABB14-C777-E477-E821-48C4B7099D07}"/>
              </a:ext>
            </a:extLst>
          </p:cNvPr>
          <p:cNvSpPr txBox="1"/>
          <p:nvPr/>
        </p:nvSpPr>
        <p:spPr>
          <a:xfrm>
            <a:off x="820090" y="3506139"/>
            <a:ext cx="9474284" cy="3108943"/>
          </a:xfrm>
          <a:prstGeom prst="rect">
            <a:avLst/>
          </a:prstGeom>
          <a:noFill/>
        </p:spPr>
        <p:txBody>
          <a:bodyPr wrap="square" rtlCol="0" anchor="ctr">
            <a:noAutofit/>
          </a:bodyPr>
          <a:lstStyle/>
          <a:p>
            <a:pPr lvl="0">
              <a:spcAft>
                <a:spcPts val="600"/>
              </a:spcAft>
              <a:defRPr/>
            </a:pPr>
            <a:r>
              <a:rPr lang="en-IN" sz="1400" dirty="0"/>
              <a:t>● Direct Farm-to-Table Model: Cutting out middlemen, benefiting both farmers &amp; consumers. </a:t>
            </a:r>
            <a:endParaRPr lang="en-IN" sz="1400" dirty="0" smtClean="0"/>
          </a:p>
          <a:p>
            <a:pPr lvl="0">
              <a:spcAft>
                <a:spcPts val="600"/>
              </a:spcAft>
              <a:defRPr/>
            </a:pPr>
            <a:r>
              <a:rPr lang="en-IN" sz="1400" dirty="0" smtClean="0"/>
              <a:t>● </a:t>
            </a:r>
            <a:r>
              <a:rPr lang="en-IN" sz="1400" dirty="0"/>
              <a:t>100% Organic &amp; Eco-friendly Farming: No GMO, no chemical fertilizers. </a:t>
            </a:r>
            <a:endParaRPr lang="en-IN" sz="1400" dirty="0" smtClean="0"/>
          </a:p>
          <a:p>
            <a:pPr lvl="0">
              <a:spcAft>
                <a:spcPts val="600"/>
              </a:spcAft>
              <a:defRPr/>
            </a:pPr>
            <a:r>
              <a:rPr lang="en-IN" sz="1400" dirty="0" smtClean="0"/>
              <a:t>● </a:t>
            </a:r>
            <a:r>
              <a:rPr lang="en-IN" sz="1400" dirty="0"/>
              <a:t>Sustainable Practices: Regenerative farming, low-carbon footprint supply chain. </a:t>
            </a:r>
            <a:endParaRPr lang="en-IN" sz="1400" dirty="0" smtClean="0"/>
          </a:p>
          <a:p>
            <a:pPr lvl="0">
              <a:spcAft>
                <a:spcPts val="600"/>
              </a:spcAft>
              <a:defRPr/>
            </a:pPr>
            <a:r>
              <a:rPr lang="en-IN" sz="1400" dirty="0" smtClean="0"/>
              <a:t>● </a:t>
            </a:r>
            <a:r>
              <a:rPr lang="en-IN" sz="1400" dirty="0"/>
              <a:t>Growing Global Market Demand: High demand for premium Indian agricultural products. </a:t>
            </a:r>
            <a:endParaRPr lang="en-IN" sz="1400" dirty="0" smtClean="0"/>
          </a:p>
          <a:p>
            <a:pPr lvl="0">
              <a:spcAft>
                <a:spcPts val="600"/>
              </a:spcAft>
              <a:defRPr/>
            </a:pPr>
            <a:r>
              <a:rPr lang="en-IN" sz="1400" dirty="0" smtClean="0"/>
              <a:t>● </a:t>
            </a:r>
            <a:r>
              <a:rPr lang="en-IN" sz="1400" dirty="0"/>
              <a:t>Strategic Global Expansion: Pre-orders already received from Dubai, Madagascar, Europe, and the Middle East. </a:t>
            </a:r>
            <a:endParaRPr lang="en-IN" sz="1400" dirty="0" smtClean="0"/>
          </a:p>
          <a:p>
            <a:pPr lvl="0">
              <a:spcAft>
                <a:spcPts val="600"/>
              </a:spcAft>
              <a:defRPr/>
            </a:pPr>
            <a:r>
              <a:rPr lang="en-IN" sz="1400" dirty="0" smtClean="0"/>
              <a:t>● </a:t>
            </a:r>
            <a:r>
              <a:rPr lang="en-IN" sz="1400" dirty="0"/>
              <a:t>Quality Assurance: Modern processing and packaging meeting international food safety standards. </a:t>
            </a:r>
            <a:endParaRPr lang="en-IN" sz="1400" dirty="0" smtClean="0"/>
          </a:p>
          <a:p>
            <a:pPr lvl="0">
              <a:spcAft>
                <a:spcPts val="600"/>
              </a:spcAft>
              <a:defRPr/>
            </a:pPr>
            <a:r>
              <a:rPr lang="en-IN" sz="1400" b="1" dirty="0" smtClean="0"/>
              <a:t>Sustainable </a:t>
            </a:r>
            <a:r>
              <a:rPr lang="en-IN" sz="1400" b="1" dirty="0"/>
              <a:t>&amp; Good Agricultural Practices (GAP </a:t>
            </a:r>
            <a:endParaRPr lang="en-IN" sz="1400" b="1" dirty="0" smtClean="0"/>
          </a:p>
          <a:p>
            <a:pPr marL="265113" lvl="0">
              <a:spcAft>
                <a:spcPts val="600"/>
              </a:spcAft>
              <a:defRPr/>
            </a:pPr>
            <a:r>
              <a:rPr lang="en-IN" sz="1400" dirty="0" smtClean="0"/>
              <a:t>✔ </a:t>
            </a:r>
            <a:r>
              <a:rPr lang="en-IN" sz="1400" dirty="0"/>
              <a:t>100% Non-GMO &amp; Chemical-Free Farming </a:t>
            </a:r>
            <a:endParaRPr lang="en-IN" sz="1400" dirty="0" smtClean="0"/>
          </a:p>
          <a:p>
            <a:pPr marL="265113" lvl="0">
              <a:spcAft>
                <a:spcPts val="600"/>
              </a:spcAft>
              <a:defRPr/>
            </a:pPr>
            <a:r>
              <a:rPr lang="en-IN" sz="1400" dirty="0" smtClean="0"/>
              <a:t>✔ </a:t>
            </a:r>
            <a:r>
              <a:rPr lang="en-IN" sz="1400" dirty="0"/>
              <a:t>Water Conservation &amp; Regenerative Farming </a:t>
            </a:r>
            <a:endParaRPr lang="en-IN" sz="1400" dirty="0" smtClean="0"/>
          </a:p>
          <a:p>
            <a:pPr marL="265113" lvl="0">
              <a:spcAft>
                <a:spcPts val="600"/>
              </a:spcAft>
              <a:defRPr/>
            </a:pPr>
            <a:r>
              <a:rPr lang="en-IN" sz="1400" dirty="0" smtClean="0"/>
              <a:t>✔ </a:t>
            </a:r>
            <a:r>
              <a:rPr lang="en-IN" sz="1400" dirty="0"/>
              <a:t>Fair Trade &amp; Worker Welfare Programs</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39211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C7361DA-8BB1-CE9E-C6B4-CCD36BB3B154}"/>
              </a:ext>
            </a:extLst>
          </p:cNvPr>
          <p:cNvSpPr/>
          <p:nvPr/>
        </p:nvSpPr>
        <p:spPr>
          <a:xfrm>
            <a:off x="0" y="0"/>
            <a:ext cx="12211112" cy="1897626"/>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0" name="Rectangle 139">
            <a:extLst>
              <a:ext uri="{FF2B5EF4-FFF2-40B4-BE49-F238E27FC236}">
                <a16:creationId xmlns:a16="http://schemas.microsoft.com/office/drawing/2014/main" id="{1677FA28-45E2-D4D5-744D-181CC1E63CAA}"/>
              </a:ext>
            </a:extLst>
          </p:cNvPr>
          <p:cNvSpPr/>
          <p:nvPr/>
        </p:nvSpPr>
        <p:spPr>
          <a:xfrm>
            <a:off x="334962" y="1248917"/>
            <a:ext cx="11522075" cy="1445122"/>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334962" y="435763"/>
            <a:ext cx="8651721" cy="830997"/>
          </a:xfrm>
          <a:prstGeom prst="rect">
            <a:avLst/>
          </a:prstGeom>
          <a:noFill/>
        </p:spPr>
        <p:txBody>
          <a:bodyPr wrap="none" lIns="0" rIns="0" rtlCol="0" anchor="ctr">
            <a:noAutofit/>
          </a:bodyPr>
          <a:lstStyle/>
          <a:p>
            <a:pPr lvl="0">
              <a:defRPr/>
            </a:pPr>
            <a:r>
              <a:rPr lang="en-US" sz="3600" dirty="0">
                <a:latin typeface="Plumpfull" panose="02000603080000020003" pitchFamily="2" charset="0"/>
                <a:cs typeface="Assistant ExtraBold" pitchFamily="2" charset="-79"/>
              </a:rPr>
              <a:t>Call to Action – Let’s Grow Together! </a:t>
            </a:r>
            <a:endParaRPr kumimoji="0" lang="en-US" sz="3600" b="1" i="0" u="none" strike="noStrike" kern="1200" cap="none" spc="0" normalizeH="0" baseline="0" noProof="0" dirty="0">
              <a:ln>
                <a:noFill/>
              </a:ln>
              <a:solidFill>
                <a:srgbClr val="87B049"/>
              </a:solidFill>
              <a:effectLst/>
              <a:uLnTx/>
              <a:uFillTx/>
              <a:latin typeface="Plumpfull" panose="02000603080000020003" pitchFamily="2" charset="0"/>
              <a:cs typeface="Assistant ExtraBold" pitchFamily="2" charset="-79"/>
            </a:endParaRPr>
          </a:p>
        </p:txBody>
      </p:sp>
      <p:sp>
        <p:nvSpPr>
          <p:cNvPr id="160" name="TextBox 159">
            <a:extLst>
              <a:ext uri="{FF2B5EF4-FFF2-40B4-BE49-F238E27FC236}">
                <a16:creationId xmlns:a16="http://schemas.microsoft.com/office/drawing/2014/main" id="{9DAABB14-C777-E477-E821-48C4B7099D07}"/>
              </a:ext>
            </a:extLst>
          </p:cNvPr>
          <p:cNvSpPr txBox="1"/>
          <p:nvPr/>
        </p:nvSpPr>
        <p:spPr>
          <a:xfrm>
            <a:off x="820089" y="1368945"/>
            <a:ext cx="9739756" cy="3379839"/>
          </a:xfrm>
          <a:prstGeom prst="rect">
            <a:avLst/>
          </a:prstGeom>
          <a:noFill/>
        </p:spPr>
        <p:txBody>
          <a:bodyPr wrap="square" rtlCol="0" anchor="ctr">
            <a:noAutofit/>
          </a:bodyPr>
          <a:lstStyle/>
          <a:p>
            <a:pPr lvl="0">
              <a:spcAft>
                <a:spcPts val="600"/>
              </a:spcAft>
              <a:defRPr/>
            </a:pPr>
            <a:r>
              <a:rPr lang="en-IN" sz="1400" dirty="0"/>
              <a:t>● Join Us in Transforming Indian Agro-Exports </a:t>
            </a:r>
            <a:endParaRPr lang="en-IN" sz="1400" dirty="0" smtClean="0"/>
          </a:p>
          <a:p>
            <a:pPr lvl="0">
              <a:spcAft>
                <a:spcPts val="600"/>
              </a:spcAft>
              <a:defRPr/>
            </a:pPr>
            <a:r>
              <a:rPr lang="en-IN" sz="1400" dirty="0" smtClean="0"/>
              <a:t>● </a:t>
            </a:r>
            <a:r>
              <a:rPr lang="en-IN" sz="1400" dirty="0"/>
              <a:t>Connect with GBI for Collaboration &amp; Investment </a:t>
            </a:r>
            <a:endParaRPr lang="en-IN" sz="1400" dirty="0" smtClean="0"/>
          </a:p>
          <a:p>
            <a:pPr marL="538163" lvl="0">
              <a:spcAft>
                <a:spcPts val="600"/>
              </a:spcAft>
              <a:defRPr/>
            </a:pPr>
            <a:r>
              <a:rPr lang="en-IN" sz="1400" b="1" dirty="0" smtClean="0"/>
              <a:t>Email</a:t>
            </a:r>
            <a:r>
              <a:rPr lang="en-IN" sz="1400" b="1" dirty="0"/>
              <a:t>: </a:t>
            </a:r>
            <a:r>
              <a:rPr lang="en-IN" sz="1400" dirty="0"/>
              <a:t>info@gbillp.com </a:t>
            </a:r>
            <a:endParaRPr lang="en-IN" sz="1400" dirty="0" smtClean="0"/>
          </a:p>
          <a:p>
            <a:pPr marL="538163" lvl="0">
              <a:spcAft>
                <a:spcPts val="600"/>
              </a:spcAft>
              <a:defRPr/>
            </a:pPr>
            <a:r>
              <a:rPr lang="en-IN" sz="1400" b="1" dirty="0" smtClean="0"/>
              <a:t>Phone</a:t>
            </a:r>
            <a:r>
              <a:rPr lang="en-IN" sz="1400" b="1" dirty="0"/>
              <a:t>: </a:t>
            </a:r>
            <a:r>
              <a:rPr lang="en-IN" sz="1400" dirty="0"/>
              <a:t>+1 347659-3457 </a:t>
            </a:r>
            <a:endParaRPr lang="en-IN" sz="1400" dirty="0" smtClean="0"/>
          </a:p>
          <a:p>
            <a:pPr marL="538163" lvl="0">
              <a:spcAft>
                <a:spcPts val="600"/>
              </a:spcAft>
              <a:defRPr/>
            </a:pPr>
            <a:r>
              <a:rPr lang="en-IN" sz="1400" b="1" dirty="0" smtClean="0"/>
              <a:t>Website</a:t>
            </a:r>
            <a:r>
              <a:rPr lang="en-IN" sz="1400" dirty="0"/>
              <a:t>: www.gbillp.com </a:t>
            </a:r>
            <a:endParaRPr lang="en-IN" sz="1400" dirty="0" smtClean="0"/>
          </a:p>
          <a:p>
            <a:pPr marL="538163" lvl="0">
              <a:spcAft>
                <a:spcPts val="600"/>
              </a:spcAft>
              <a:defRPr/>
            </a:pPr>
            <a:r>
              <a:rPr lang="en-IN" sz="1400" b="1" dirty="0" smtClean="0"/>
              <a:t>Location</a:t>
            </a:r>
            <a:r>
              <a:rPr lang="en-IN" sz="1400" b="1" dirty="0"/>
              <a:t>: </a:t>
            </a:r>
            <a:r>
              <a:rPr lang="en-IN" sz="1400" dirty="0"/>
              <a:t>HEAD OFFICE (India) </a:t>
            </a:r>
            <a:r>
              <a:rPr lang="en-IN" sz="1400" dirty="0" err="1"/>
              <a:t>Paikan</a:t>
            </a:r>
            <a:r>
              <a:rPr lang="en-IN" sz="1400" dirty="0"/>
              <a:t> </a:t>
            </a:r>
            <a:r>
              <a:rPr lang="en-IN" sz="1400" dirty="0" err="1"/>
              <a:t>Katigorah</a:t>
            </a:r>
            <a:r>
              <a:rPr lang="en-IN" sz="1400" dirty="0"/>
              <a:t>, </a:t>
            </a:r>
            <a:r>
              <a:rPr lang="en-IN" sz="1400" dirty="0" err="1"/>
              <a:t>Kalain</a:t>
            </a:r>
            <a:r>
              <a:rPr lang="en-IN" sz="1400" dirty="0"/>
              <a:t>, </a:t>
            </a:r>
            <a:r>
              <a:rPr lang="en-IN" sz="1400" dirty="0" err="1"/>
              <a:t>Gumrah</a:t>
            </a:r>
            <a:r>
              <a:rPr lang="en-IN" sz="1400" dirty="0"/>
              <a:t> Grant, </a:t>
            </a:r>
            <a:r>
              <a:rPr lang="en-IN" sz="1400" dirty="0" err="1"/>
              <a:t>Cachar</a:t>
            </a:r>
            <a:r>
              <a:rPr lang="en-IN" sz="1400" dirty="0"/>
              <a:t>, Assam-788815, INDIA </a:t>
            </a:r>
            <a:endParaRPr lang="en-IN" sz="1400" dirty="0" smtClean="0"/>
          </a:p>
          <a:p>
            <a:pPr lvl="0">
              <a:spcAft>
                <a:spcPts val="600"/>
              </a:spcAft>
              <a:defRPr/>
            </a:pPr>
            <a:endParaRPr lang="en-IN" sz="1400" dirty="0" smtClean="0"/>
          </a:p>
          <a:p>
            <a:pPr>
              <a:spcAft>
                <a:spcPts val="600"/>
              </a:spcAft>
              <a:defRPr/>
            </a:pPr>
            <a:r>
              <a:rPr lang="en-IN" sz="1400" dirty="0"/>
              <a:t>● Follow Us on Social Media for Updates on export data and market trends. </a:t>
            </a:r>
            <a:endParaRPr lang="en-US" sz="1400" dirty="0">
              <a:solidFill>
                <a:prstClr val="black"/>
              </a:solidFill>
              <a:latin typeface="Segoe UI" panose="020B0502040204020203" pitchFamily="34" charset="0"/>
              <a:cs typeface="Segoe UI" panose="020B0502040204020203" pitchFamily="34" charset="0"/>
            </a:endParaRPr>
          </a:p>
          <a:p>
            <a:pPr lvl="0">
              <a:spcAft>
                <a:spcPts val="600"/>
              </a:spcAft>
              <a:defRPr/>
            </a:pPr>
            <a:endParaRPr lang="en-IN" sz="1400" dirty="0" smtClean="0"/>
          </a:p>
          <a:p>
            <a:pPr lvl="0">
              <a:spcAft>
                <a:spcPts val="600"/>
              </a:spcAft>
              <a:defRPr/>
            </a:pPr>
            <a:endParaRPr lang="en-IN" sz="1400" dirty="0" smtClean="0"/>
          </a:p>
          <a:p>
            <a:pPr lvl="0">
              <a:spcAft>
                <a:spcPts val="600"/>
              </a:spcAft>
              <a:defRPr/>
            </a:pPr>
            <a:endParaRPr lang="en-IN" sz="1400" dirty="0" smtClean="0"/>
          </a:p>
        </p:txBody>
      </p:sp>
      <p:pic>
        <p:nvPicPr>
          <p:cNvPr id="2" name="Picture 1"/>
          <p:cNvPicPr>
            <a:picLocks noChangeAspect="1"/>
          </p:cNvPicPr>
          <p:nvPr/>
        </p:nvPicPr>
        <p:blipFill>
          <a:blip r:embed="rId2"/>
          <a:stretch>
            <a:fillRect/>
          </a:stretch>
        </p:blipFill>
        <p:spPr>
          <a:xfrm>
            <a:off x="1260726" y="2089203"/>
            <a:ext cx="177549" cy="182823"/>
          </a:xfrm>
          <a:prstGeom prst="rect">
            <a:avLst/>
          </a:prstGeom>
        </p:spPr>
      </p:pic>
      <p:pic>
        <p:nvPicPr>
          <p:cNvPr id="3" name="Picture 2"/>
          <p:cNvPicPr>
            <a:picLocks noChangeAspect="1"/>
          </p:cNvPicPr>
          <p:nvPr/>
        </p:nvPicPr>
        <p:blipFill>
          <a:blip r:embed="rId3"/>
          <a:stretch>
            <a:fillRect/>
          </a:stretch>
        </p:blipFill>
        <p:spPr>
          <a:xfrm>
            <a:off x="1278942" y="2396893"/>
            <a:ext cx="141116" cy="133419"/>
          </a:xfrm>
          <a:prstGeom prst="rect">
            <a:avLst/>
          </a:prstGeom>
        </p:spPr>
      </p:pic>
      <p:pic>
        <p:nvPicPr>
          <p:cNvPr id="4" name="Picture 3"/>
          <p:cNvPicPr>
            <a:picLocks noChangeAspect="1"/>
          </p:cNvPicPr>
          <p:nvPr/>
        </p:nvPicPr>
        <p:blipFill>
          <a:blip r:embed="rId4"/>
          <a:stretch>
            <a:fillRect/>
          </a:stretch>
        </p:blipFill>
        <p:spPr>
          <a:xfrm>
            <a:off x="1268695" y="2701561"/>
            <a:ext cx="161609" cy="156856"/>
          </a:xfrm>
          <a:prstGeom prst="rect">
            <a:avLst/>
          </a:prstGeom>
        </p:spPr>
      </p:pic>
      <p:pic>
        <p:nvPicPr>
          <p:cNvPr id="5" name="Picture 4"/>
          <p:cNvPicPr>
            <a:picLocks noChangeAspect="1"/>
          </p:cNvPicPr>
          <p:nvPr/>
        </p:nvPicPr>
        <p:blipFill>
          <a:blip r:embed="rId5"/>
          <a:stretch>
            <a:fillRect/>
          </a:stretch>
        </p:blipFill>
        <p:spPr>
          <a:xfrm>
            <a:off x="1251276" y="2987937"/>
            <a:ext cx="164591" cy="158606"/>
          </a:xfrm>
          <a:prstGeom prst="rect">
            <a:avLst/>
          </a:prstGeom>
        </p:spPr>
      </p:pic>
      <p:grpSp>
        <p:nvGrpSpPr>
          <p:cNvPr id="6" name="Group 5"/>
          <p:cNvGrpSpPr/>
          <p:nvPr/>
        </p:nvGrpSpPr>
        <p:grpSpPr>
          <a:xfrm>
            <a:off x="1080752" y="4234581"/>
            <a:ext cx="10479628" cy="2918774"/>
            <a:chOff x="1845312" y="4850969"/>
            <a:chExt cx="8714533" cy="2209008"/>
          </a:xfrm>
        </p:grpSpPr>
        <p:grpSp>
          <p:nvGrpSpPr>
            <p:cNvPr id="14" name="Group 13"/>
            <p:cNvGrpSpPr/>
            <p:nvPr/>
          </p:nvGrpSpPr>
          <p:grpSpPr>
            <a:xfrm>
              <a:off x="1845312" y="4850969"/>
              <a:ext cx="5389736" cy="2209008"/>
              <a:chOff x="312405" y="2568562"/>
              <a:chExt cx="4052535" cy="1660950"/>
            </a:xfrm>
          </p:grpSpPr>
          <p:pic>
            <p:nvPicPr>
              <p:cNvPr id="15" name="Picture 1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776766" y="2568567"/>
                <a:ext cx="1588174" cy="1660945"/>
              </a:xfrm>
              <a:prstGeom prst="rect">
                <a:avLst/>
              </a:prstGeom>
            </p:spPr>
          </p:pic>
          <p:pic>
            <p:nvPicPr>
              <p:cNvPr id="16" name="Picture 1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06313" y="2568566"/>
                <a:ext cx="1588175" cy="1660945"/>
              </a:xfrm>
              <a:prstGeom prst="rect">
                <a:avLst/>
              </a:prstGeom>
            </p:spPr>
          </p:pic>
          <p:pic>
            <p:nvPicPr>
              <p:cNvPr id="17" name="Picture 1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12405" y="2568563"/>
                <a:ext cx="1588176" cy="1660947"/>
              </a:xfrm>
              <a:prstGeom prst="rect">
                <a:avLst/>
              </a:prstGeom>
            </p:spPr>
          </p:pic>
          <p:pic>
            <p:nvPicPr>
              <p:cNvPr id="18" name="Picture 17"/>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635861" y="2568565"/>
                <a:ext cx="1588175" cy="1660946"/>
              </a:xfrm>
              <a:prstGeom prst="rect">
                <a:avLst/>
              </a:prstGeom>
            </p:spPr>
          </p:pic>
          <p:pic>
            <p:nvPicPr>
              <p:cNvPr id="19" name="Picture 1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01955" y="2568562"/>
                <a:ext cx="1588178" cy="1660948"/>
              </a:xfrm>
              <a:prstGeom prst="rect">
                <a:avLst/>
              </a:prstGeom>
            </p:spPr>
          </p:pic>
        </p:grpSp>
        <p:grpSp>
          <p:nvGrpSpPr>
            <p:cNvPr id="20" name="Group 19"/>
            <p:cNvGrpSpPr/>
            <p:nvPr/>
          </p:nvGrpSpPr>
          <p:grpSpPr>
            <a:xfrm>
              <a:off x="5545164" y="4850969"/>
              <a:ext cx="5014681" cy="2055289"/>
              <a:chOff x="312405" y="2568562"/>
              <a:chExt cx="4052535" cy="1660949"/>
            </a:xfrm>
          </p:grpSpPr>
          <p:pic>
            <p:nvPicPr>
              <p:cNvPr id="21" name="Picture 20"/>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776766" y="2568567"/>
                <a:ext cx="1588174" cy="1660944"/>
              </a:xfrm>
              <a:prstGeom prst="rect">
                <a:avLst/>
              </a:prstGeom>
            </p:spPr>
          </p:pic>
          <p:pic>
            <p:nvPicPr>
              <p:cNvPr id="22" name="Picture 21"/>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206313" y="2568566"/>
                <a:ext cx="1588174" cy="1660945"/>
              </a:xfrm>
              <a:prstGeom prst="rect">
                <a:avLst/>
              </a:prstGeom>
            </p:spPr>
          </p:pic>
          <p:pic>
            <p:nvPicPr>
              <p:cNvPr id="23" name="Picture 22"/>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12405" y="2568563"/>
                <a:ext cx="1588176" cy="1660946"/>
              </a:xfrm>
              <a:prstGeom prst="rect">
                <a:avLst/>
              </a:prstGeom>
            </p:spPr>
          </p:pic>
          <p:pic>
            <p:nvPicPr>
              <p:cNvPr id="24" name="Picture 23"/>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635861" y="2568565"/>
                <a:ext cx="1588175" cy="1660945"/>
              </a:xfrm>
              <a:prstGeom prst="rect">
                <a:avLst/>
              </a:prstGeom>
            </p:spPr>
          </p:pic>
          <p:pic>
            <p:nvPicPr>
              <p:cNvPr id="25" name="Picture 24"/>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01955" y="2568562"/>
                <a:ext cx="1588177" cy="1660948"/>
              </a:xfrm>
              <a:prstGeom prst="rect">
                <a:avLst/>
              </a:prstGeom>
            </p:spPr>
          </p:pic>
        </p:grpSp>
        <p:grpSp>
          <p:nvGrpSpPr>
            <p:cNvPr id="26" name="Group 25"/>
            <p:cNvGrpSpPr/>
            <p:nvPr/>
          </p:nvGrpSpPr>
          <p:grpSpPr>
            <a:xfrm>
              <a:off x="4794587" y="5493402"/>
              <a:ext cx="2906928" cy="1400144"/>
              <a:chOff x="519385" y="2476964"/>
              <a:chExt cx="3638575" cy="1752548"/>
            </a:xfrm>
          </p:grpSpPr>
          <p:pic>
            <p:nvPicPr>
              <p:cNvPr id="27" name="Picture 26"/>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2983746" y="2568567"/>
                <a:ext cx="1174214" cy="1660945"/>
              </a:xfrm>
              <a:prstGeom prst="rect">
                <a:avLst/>
              </a:prstGeom>
            </p:spPr>
          </p:pic>
          <p:pic>
            <p:nvPicPr>
              <p:cNvPr id="28" name="Picture 27"/>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413293" y="2568566"/>
                <a:ext cx="1174214" cy="1660945"/>
              </a:xfrm>
              <a:prstGeom prst="rect">
                <a:avLst/>
              </a:prstGeom>
            </p:spPr>
          </p:pic>
          <p:pic>
            <p:nvPicPr>
              <p:cNvPr id="29" name="Picture 28"/>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19385" y="2568563"/>
                <a:ext cx="1174215" cy="1660947"/>
              </a:xfrm>
              <a:prstGeom prst="rect">
                <a:avLst/>
              </a:prstGeom>
            </p:spPr>
          </p:pic>
          <p:pic>
            <p:nvPicPr>
              <p:cNvPr id="30" name="Picture 29"/>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842841" y="2568565"/>
                <a:ext cx="1174214" cy="1660946"/>
              </a:xfrm>
              <a:prstGeom prst="rect">
                <a:avLst/>
              </a:prstGeom>
            </p:spPr>
          </p:pic>
          <p:pic>
            <p:nvPicPr>
              <p:cNvPr id="31" name="Picture 30"/>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169209" y="2476964"/>
                <a:ext cx="1251817" cy="1752545"/>
              </a:xfrm>
              <a:prstGeom prst="rect">
                <a:avLst/>
              </a:prstGeom>
            </p:spPr>
          </p:pic>
        </p:grpSp>
        <p:pic>
          <p:nvPicPr>
            <p:cNvPr id="13" name="Picture 12"/>
            <p:cNvPicPr>
              <a:picLocks noChangeAspect="1"/>
            </p:cNvPicPr>
            <p:nvPr/>
          </p:nvPicPr>
          <p:blipFill rotWithShape="1">
            <a:blip r:embed="rId21">
              <a:extLst>
                <a:ext uri="{28A0092B-C50C-407E-A947-70E740481C1C}">
                  <a14:useLocalDpi xmlns:a14="http://schemas.microsoft.com/office/drawing/2010/main" val="0"/>
                </a:ext>
              </a:extLst>
            </a:blip>
            <a:srcRect l="10962" t="36807" r="2652" b="21474"/>
            <a:stretch/>
          </p:blipFill>
          <p:spPr>
            <a:xfrm>
              <a:off x="7130005" y="5810343"/>
              <a:ext cx="2548729" cy="923697"/>
            </a:xfrm>
            <a:prstGeom prst="rect">
              <a:avLst/>
            </a:prstGeom>
          </p:spPr>
        </p:pic>
      </p:grpSp>
      <p:sp>
        <p:nvSpPr>
          <p:cNvPr id="51" name="Rectangle: Top Corners Rounded 50">
            <a:extLst>
              <a:ext uri="{FF2B5EF4-FFF2-40B4-BE49-F238E27FC236}">
                <a16:creationId xmlns:a16="http://schemas.microsoft.com/office/drawing/2014/main" id="{C7C2BD7D-8E2A-1BEA-2196-44DAACDBD6A0}"/>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25</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97734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C7361DA-8BB1-CE9E-C6B4-CCD36BB3B154}"/>
              </a:ext>
            </a:extLst>
          </p:cNvPr>
          <p:cNvSpPr/>
          <p:nvPr/>
        </p:nvSpPr>
        <p:spPr>
          <a:xfrm>
            <a:off x="0" y="0"/>
            <a:ext cx="12211112" cy="1897626"/>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1" name="Rectangle: Top Corners Rounded 50">
            <a:extLst>
              <a:ext uri="{FF2B5EF4-FFF2-40B4-BE49-F238E27FC236}">
                <a16:creationId xmlns:a16="http://schemas.microsoft.com/office/drawing/2014/main" id="{C7C2BD7D-8E2A-1BEA-2196-44DAACDBD6A0}"/>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26</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3" name="Picture 1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34297" y="3518587"/>
            <a:ext cx="11523406" cy="2902192"/>
          </a:xfrm>
          <a:prstGeom prst="rect">
            <a:avLst/>
          </a:prstGeom>
        </p:spPr>
      </p:pic>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4297" y="830997"/>
            <a:ext cx="11523406" cy="2642404"/>
          </a:xfrm>
          <a:prstGeom prst="rect">
            <a:avLst/>
          </a:prstGeom>
        </p:spPr>
      </p:pic>
      <p:sp>
        <p:nvSpPr>
          <p:cNvPr id="19" name="TextBox 18">
            <a:extLst>
              <a:ext uri="{FF2B5EF4-FFF2-40B4-BE49-F238E27FC236}">
                <a16:creationId xmlns:a16="http://schemas.microsoft.com/office/drawing/2014/main" id="{6AC91877-C59E-D25E-23D9-85C267426C94}"/>
              </a:ext>
            </a:extLst>
          </p:cNvPr>
          <p:cNvSpPr txBox="1"/>
          <p:nvPr/>
        </p:nvSpPr>
        <p:spPr>
          <a:xfrm>
            <a:off x="610265" y="-160863"/>
            <a:ext cx="9261322" cy="830997"/>
          </a:xfrm>
          <a:prstGeom prst="rect">
            <a:avLst/>
          </a:prstGeom>
          <a:noFill/>
        </p:spPr>
        <p:txBody>
          <a:bodyPr wrap="none" lIns="0" rIns="0" rtlCol="0" anchor="ctr">
            <a:noAutofit/>
          </a:bodyPr>
          <a:lstStyle/>
          <a:p>
            <a:pPr lvl="0">
              <a:defRPr/>
            </a:pPr>
            <a:r>
              <a:rPr lang="en-US" sz="3200" noProof="0" dirty="0" smtClean="0">
                <a:latin typeface="Assistant ExtraBold" pitchFamily="2" charset="-79"/>
                <a:cs typeface="Assistant ExtraBold" pitchFamily="2" charset="-79"/>
              </a:rPr>
              <a:t>Export Trends Indian Basmati &amp; Non-</a:t>
            </a:r>
            <a:r>
              <a:rPr lang="en-US" sz="3200" noProof="0" dirty="0" err="1" smtClean="0">
                <a:latin typeface="Assistant ExtraBold" pitchFamily="2" charset="-79"/>
                <a:cs typeface="Assistant ExtraBold" pitchFamily="2" charset="-79"/>
              </a:rPr>
              <a:t>Bsmati</a:t>
            </a:r>
            <a:r>
              <a:rPr lang="en-US" sz="3200" noProof="0" dirty="0" smtClean="0">
                <a:latin typeface="Assistant ExtraBold" pitchFamily="2" charset="-79"/>
                <a:cs typeface="Assistant ExtraBold" pitchFamily="2" charset="-79"/>
              </a:rPr>
              <a:t> Rice</a:t>
            </a:r>
            <a:endParaRPr kumimoji="0" lang="en-US" sz="3200" b="1" i="0" u="none" strike="noStrike" kern="1200" cap="none" spc="0" normalizeH="0" baseline="0" noProof="0" dirty="0">
              <a:ln>
                <a:noFill/>
              </a:ln>
              <a:solidFill>
                <a:srgbClr val="87B049"/>
              </a:solidFill>
              <a:effectLst/>
              <a:uLnTx/>
              <a:uFillTx/>
              <a:latin typeface="Assistant ExtraBold" pitchFamily="2" charset="-79"/>
              <a:cs typeface="Assistant ExtraBold" pitchFamily="2" charset="-79"/>
            </a:endParaRPr>
          </a:p>
        </p:txBody>
      </p:sp>
    </p:spTree>
    <p:extLst>
      <p:ext uri="{BB962C8B-B14F-4D97-AF65-F5344CB8AC3E}">
        <p14:creationId xmlns:p14="http://schemas.microsoft.com/office/powerpoint/2010/main" val="1632708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C7361DA-8BB1-CE9E-C6B4-CCD36BB3B154}"/>
              </a:ext>
            </a:extLst>
          </p:cNvPr>
          <p:cNvSpPr/>
          <p:nvPr/>
        </p:nvSpPr>
        <p:spPr>
          <a:xfrm>
            <a:off x="0" y="0"/>
            <a:ext cx="12211112" cy="1897626"/>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b="3394"/>
          <a:stretch/>
        </p:blipFill>
        <p:spPr>
          <a:xfrm>
            <a:off x="334585" y="827122"/>
            <a:ext cx="11522830" cy="5406530"/>
          </a:xfrm>
          <a:prstGeom prst="rect">
            <a:avLst/>
          </a:prstGeom>
        </p:spPr>
      </p:pic>
      <p:sp>
        <p:nvSpPr>
          <p:cNvPr id="6" name="TextBox 5">
            <a:extLst>
              <a:ext uri="{FF2B5EF4-FFF2-40B4-BE49-F238E27FC236}">
                <a16:creationId xmlns:a16="http://schemas.microsoft.com/office/drawing/2014/main" id="{6AC91877-C59E-D25E-23D9-85C267426C94}"/>
              </a:ext>
            </a:extLst>
          </p:cNvPr>
          <p:cNvSpPr txBox="1"/>
          <p:nvPr/>
        </p:nvSpPr>
        <p:spPr>
          <a:xfrm>
            <a:off x="2959346" y="-80431"/>
            <a:ext cx="9261322" cy="830997"/>
          </a:xfrm>
          <a:prstGeom prst="rect">
            <a:avLst/>
          </a:prstGeom>
          <a:noFill/>
        </p:spPr>
        <p:txBody>
          <a:bodyPr wrap="none" lIns="0" rIns="0" rtlCol="0" anchor="ctr">
            <a:noAutofit/>
          </a:bodyPr>
          <a:lstStyle/>
          <a:p>
            <a:pPr lvl="0">
              <a:defRPr/>
            </a:pPr>
            <a:r>
              <a:rPr lang="en-US" sz="3200" noProof="0" dirty="0" smtClean="0">
                <a:latin typeface="Assistant ExtraBold" pitchFamily="2" charset="-79"/>
                <a:cs typeface="Assistant ExtraBold" pitchFamily="2" charset="-79"/>
              </a:rPr>
              <a:t>India’s Major Export Destinations</a:t>
            </a:r>
            <a:endParaRPr kumimoji="0" lang="en-US" sz="3200" b="1" i="0" u="none" strike="noStrike" kern="1200" cap="none" spc="0" normalizeH="0" baseline="0" noProof="0" dirty="0">
              <a:ln>
                <a:noFill/>
              </a:ln>
              <a:solidFill>
                <a:srgbClr val="87B049"/>
              </a:solidFill>
              <a:effectLst/>
              <a:uLnTx/>
              <a:uFillTx/>
              <a:latin typeface="Assistant ExtraBold" pitchFamily="2" charset="-79"/>
              <a:cs typeface="Assistant ExtraBold" pitchFamily="2" charset="-79"/>
            </a:endParaRPr>
          </a:p>
        </p:txBody>
      </p:sp>
      <p:sp>
        <p:nvSpPr>
          <p:cNvPr id="7"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27</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727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C7361DA-8BB1-CE9E-C6B4-CCD36BB3B154}"/>
              </a:ext>
            </a:extLst>
          </p:cNvPr>
          <p:cNvSpPr/>
          <p:nvPr/>
        </p:nvSpPr>
        <p:spPr>
          <a:xfrm>
            <a:off x="0" y="0"/>
            <a:ext cx="12211112" cy="1897626"/>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3" name="Picture 2"/>
          <p:cNvPicPr>
            <a:picLocks noChangeAspect="1"/>
          </p:cNvPicPr>
          <p:nvPr/>
        </p:nvPicPr>
        <p:blipFill rotWithShape="1">
          <a:blip r:embed="rId2" cstate="hqprint">
            <a:extLst>
              <a:ext uri="{28A0092B-C50C-407E-A947-70E740481C1C}">
                <a14:useLocalDpi xmlns:a14="http://schemas.microsoft.com/office/drawing/2010/main" val="0"/>
              </a:ext>
            </a:extLst>
          </a:blip>
          <a:srcRect l="83" b="4082"/>
          <a:stretch/>
        </p:blipFill>
        <p:spPr>
          <a:xfrm>
            <a:off x="364121" y="992836"/>
            <a:ext cx="11473918" cy="5246126"/>
          </a:xfrm>
          <a:prstGeom prst="rect">
            <a:avLst/>
          </a:prstGeom>
        </p:spPr>
      </p:pic>
      <p:sp>
        <p:nvSpPr>
          <p:cNvPr id="6" name="TextBox 5">
            <a:extLst>
              <a:ext uri="{FF2B5EF4-FFF2-40B4-BE49-F238E27FC236}">
                <a16:creationId xmlns:a16="http://schemas.microsoft.com/office/drawing/2014/main" id="{6AC91877-C59E-D25E-23D9-85C267426C94}"/>
              </a:ext>
            </a:extLst>
          </p:cNvPr>
          <p:cNvSpPr txBox="1"/>
          <p:nvPr/>
        </p:nvSpPr>
        <p:spPr>
          <a:xfrm>
            <a:off x="2959346" y="-80431"/>
            <a:ext cx="9261322" cy="830997"/>
          </a:xfrm>
          <a:prstGeom prst="rect">
            <a:avLst/>
          </a:prstGeom>
          <a:noFill/>
        </p:spPr>
        <p:txBody>
          <a:bodyPr wrap="none" lIns="0" rIns="0" rtlCol="0" anchor="ctr">
            <a:noAutofit/>
          </a:bodyPr>
          <a:lstStyle/>
          <a:p>
            <a:pPr lvl="0">
              <a:defRPr/>
            </a:pPr>
            <a:r>
              <a:rPr lang="en-US" sz="3200" noProof="0" dirty="0" smtClean="0">
                <a:latin typeface="Assistant ExtraBold" pitchFamily="2" charset="-79"/>
                <a:cs typeface="Assistant ExtraBold" pitchFamily="2" charset="-79"/>
              </a:rPr>
              <a:t>India’s Major Export Destinations</a:t>
            </a:r>
            <a:endParaRPr kumimoji="0" lang="en-US" sz="3200" b="1" i="0" u="none" strike="noStrike" kern="1200" cap="none" spc="0" normalizeH="0" baseline="0" noProof="0" dirty="0">
              <a:ln>
                <a:noFill/>
              </a:ln>
              <a:solidFill>
                <a:srgbClr val="87B049"/>
              </a:solidFill>
              <a:effectLst/>
              <a:uLnTx/>
              <a:uFillTx/>
              <a:latin typeface="Assistant ExtraBold" pitchFamily="2" charset="-79"/>
              <a:cs typeface="Assistant ExtraBold" pitchFamily="2" charset="-79"/>
            </a:endParaRPr>
          </a:p>
        </p:txBody>
      </p:sp>
      <p:sp>
        <p:nvSpPr>
          <p:cNvPr id="51" name="Rectangle: Top Corners Rounded 50">
            <a:extLst>
              <a:ext uri="{FF2B5EF4-FFF2-40B4-BE49-F238E27FC236}">
                <a16:creationId xmlns:a16="http://schemas.microsoft.com/office/drawing/2014/main" id="{C7C2BD7D-8E2A-1BEA-2196-44DAACDBD6A0}"/>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28</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948225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C7361DA-8BB1-CE9E-C6B4-CCD36BB3B154}"/>
              </a:ext>
            </a:extLst>
          </p:cNvPr>
          <p:cNvSpPr/>
          <p:nvPr/>
        </p:nvSpPr>
        <p:spPr>
          <a:xfrm>
            <a:off x="0" y="0"/>
            <a:ext cx="12211112" cy="1897626"/>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6AC91877-C59E-D25E-23D9-85C267426C94}"/>
              </a:ext>
            </a:extLst>
          </p:cNvPr>
          <p:cNvSpPr txBox="1"/>
          <p:nvPr/>
        </p:nvSpPr>
        <p:spPr>
          <a:xfrm>
            <a:off x="825747" y="282592"/>
            <a:ext cx="6174822" cy="830997"/>
          </a:xfrm>
          <a:prstGeom prst="rect">
            <a:avLst/>
          </a:prstGeom>
          <a:noFill/>
        </p:spPr>
        <p:txBody>
          <a:bodyPr wrap="none" lIns="0" rIns="0" rtlCol="0" anchor="ctr">
            <a:noAutofit/>
          </a:bodyPr>
          <a:lstStyle/>
          <a:p>
            <a:pPr lvl="0">
              <a:defRPr/>
            </a:pPr>
            <a:r>
              <a:rPr lang="en-US" sz="2400" dirty="0">
                <a:latin typeface="Assistant ExtraBold" pitchFamily="2" charset="-79"/>
                <a:cs typeface="Assistant ExtraBold" pitchFamily="2" charset="-79"/>
              </a:rPr>
              <a:t>India's Rice Production and </a:t>
            </a:r>
            <a:endParaRPr lang="en-US" sz="2400" dirty="0" smtClean="0">
              <a:latin typeface="Assistant ExtraBold" pitchFamily="2" charset="-79"/>
              <a:cs typeface="Assistant ExtraBold" pitchFamily="2" charset="-79"/>
            </a:endParaRPr>
          </a:p>
          <a:p>
            <a:pPr lvl="0">
              <a:defRPr/>
            </a:pPr>
            <a:r>
              <a:rPr lang="en-US" sz="2400" dirty="0" smtClean="0">
                <a:latin typeface="Assistant ExtraBold" pitchFamily="2" charset="-79"/>
                <a:cs typeface="Assistant ExtraBold" pitchFamily="2" charset="-79"/>
              </a:rPr>
              <a:t>Export </a:t>
            </a:r>
            <a:r>
              <a:rPr lang="en-US" sz="2400" dirty="0">
                <a:latin typeface="Assistant ExtraBold" pitchFamily="2" charset="-79"/>
                <a:cs typeface="Assistant ExtraBold" pitchFamily="2" charset="-79"/>
              </a:rPr>
              <a:t>Forecast for 2024/25</a:t>
            </a:r>
            <a:endParaRPr kumimoji="0" lang="en-US" sz="2400" b="1" i="0" u="none" strike="noStrike" kern="1200" cap="none" spc="0" normalizeH="0" baseline="0" noProof="0" dirty="0">
              <a:ln>
                <a:noFill/>
              </a:ln>
              <a:solidFill>
                <a:srgbClr val="87B049"/>
              </a:solidFill>
              <a:effectLst/>
              <a:uLnTx/>
              <a:uFillTx/>
              <a:latin typeface="Assistant ExtraBold" pitchFamily="2" charset="-79"/>
              <a:cs typeface="Assistant ExtraBold" pitchFamily="2" charset="-79"/>
            </a:endParaRPr>
          </a:p>
        </p:txBody>
      </p:sp>
      <p:sp>
        <p:nvSpPr>
          <p:cNvPr id="51" name="Rectangle: Top Corners Rounded 50">
            <a:extLst>
              <a:ext uri="{FF2B5EF4-FFF2-40B4-BE49-F238E27FC236}">
                <a16:creationId xmlns:a16="http://schemas.microsoft.com/office/drawing/2014/main" id="{C7C2BD7D-8E2A-1BEA-2196-44DAACDBD6A0}"/>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29</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4" y="1347019"/>
            <a:ext cx="5494139" cy="401377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819" y="1347019"/>
            <a:ext cx="5388078" cy="4581308"/>
          </a:xfrm>
          <a:prstGeom prst="rect">
            <a:avLst/>
          </a:prstGeom>
        </p:spPr>
      </p:pic>
      <p:sp>
        <p:nvSpPr>
          <p:cNvPr id="8" name="TextBox 7">
            <a:extLst>
              <a:ext uri="{FF2B5EF4-FFF2-40B4-BE49-F238E27FC236}">
                <a16:creationId xmlns:a16="http://schemas.microsoft.com/office/drawing/2014/main" id="{6AC91877-C59E-D25E-23D9-85C267426C94}"/>
              </a:ext>
            </a:extLst>
          </p:cNvPr>
          <p:cNvSpPr txBox="1"/>
          <p:nvPr/>
        </p:nvSpPr>
        <p:spPr>
          <a:xfrm>
            <a:off x="6223819" y="282592"/>
            <a:ext cx="6174822" cy="830997"/>
          </a:xfrm>
          <a:prstGeom prst="rect">
            <a:avLst/>
          </a:prstGeom>
          <a:noFill/>
        </p:spPr>
        <p:txBody>
          <a:bodyPr wrap="none" lIns="0" rIns="0" rtlCol="0" anchor="ctr">
            <a:noAutofit/>
          </a:bodyPr>
          <a:lstStyle/>
          <a:p>
            <a:pPr lvl="0">
              <a:defRPr/>
            </a:pPr>
            <a:r>
              <a:rPr lang="en-US" sz="2400" dirty="0">
                <a:latin typeface="Assistant ExtraBold" pitchFamily="2" charset="-79"/>
                <a:cs typeface="Assistant ExtraBold" pitchFamily="2" charset="-79"/>
              </a:rPr>
              <a:t>Projected Global Rice Market </a:t>
            </a:r>
            <a:r>
              <a:rPr lang="en-US" sz="2400" dirty="0" smtClean="0">
                <a:latin typeface="Assistant ExtraBold" pitchFamily="2" charset="-79"/>
                <a:cs typeface="Assistant ExtraBold" pitchFamily="2" charset="-79"/>
              </a:rPr>
              <a:t>Trends</a:t>
            </a:r>
            <a:r>
              <a:rPr lang="en-US" sz="2400" dirty="0">
                <a:latin typeface="Assistant ExtraBold" pitchFamily="2" charset="-79"/>
                <a:cs typeface="Assistant ExtraBold" pitchFamily="2" charset="-79"/>
              </a:rPr>
              <a:t>: </a:t>
            </a:r>
            <a:endParaRPr lang="en-US" sz="2400" dirty="0" smtClean="0">
              <a:latin typeface="Assistant ExtraBold" pitchFamily="2" charset="-79"/>
              <a:cs typeface="Assistant ExtraBold" pitchFamily="2" charset="-79"/>
            </a:endParaRPr>
          </a:p>
          <a:p>
            <a:pPr lvl="0">
              <a:defRPr/>
            </a:pPr>
            <a:r>
              <a:rPr lang="en-US" sz="2400" dirty="0" smtClean="0">
                <a:latin typeface="Assistant ExtraBold" pitchFamily="2" charset="-79"/>
                <a:cs typeface="Assistant ExtraBold" pitchFamily="2" charset="-79"/>
              </a:rPr>
              <a:t>Export </a:t>
            </a:r>
            <a:r>
              <a:rPr lang="en-US" sz="2400" dirty="0">
                <a:latin typeface="Assistant ExtraBold" pitchFamily="2" charset="-79"/>
                <a:cs typeface="Assistant ExtraBold" pitchFamily="2" charset="-79"/>
              </a:rPr>
              <a:t>and Import Shares (2028-2030)</a:t>
            </a:r>
            <a:endParaRPr kumimoji="0" lang="en-US" sz="2400" b="1" i="0" u="none" strike="noStrike" kern="1200" cap="none" spc="0" normalizeH="0" baseline="0" noProof="0" dirty="0">
              <a:ln>
                <a:noFill/>
              </a:ln>
              <a:solidFill>
                <a:srgbClr val="87B049"/>
              </a:solidFill>
              <a:effectLst/>
              <a:uLnTx/>
              <a:uFillTx/>
              <a:latin typeface="Assistant ExtraBold" pitchFamily="2" charset="-79"/>
              <a:cs typeface="Assistant ExtraBold" pitchFamily="2" charset="-79"/>
            </a:endParaRPr>
          </a:p>
        </p:txBody>
      </p:sp>
    </p:spTree>
    <p:extLst>
      <p:ext uri="{BB962C8B-B14F-4D97-AF65-F5344CB8AC3E}">
        <p14:creationId xmlns:p14="http://schemas.microsoft.com/office/powerpoint/2010/main" val="3636819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7361DA-8BB1-CE9E-C6B4-CCD36BB3B154}"/>
              </a:ext>
            </a:extLst>
          </p:cNvPr>
          <p:cNvSpPr/>
          <p:nvPr/>
        </p:nvSpPr>
        <p:spPr>
          <a:xfrm>
            <a:off x="-19112" y="1"/>
            <a:ext cx="12211112" cy="2493598"/>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1677FA28-45E2-D4D5-744D-181CC1E63CAA}"/>
              </a:ext>
            </a:extLst>
          </p:cNvPr>
          <p:cNvSpPr/>
          <p:nvPr/>
        </p:nvSpPr>
        <p:spPr>
          <a:xfrm>
            <a:off x="325406" y="1054594"/>
            <a:ext cx="11522075" cy="4525212"/>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67F4A759-59AA-99E3-E93F-0495599458F0}"/>
              </a:ext>
            </a:extLst>
          </p:cNvPr>
          <p:cNvSpPr txBox="1"/>
          <p:nvPr/>
        </p:nvSpPr>
        <p:spPr>
          <a:xfrm>
            <a:off x="499281" y="4501206"/>
            <a:ext cx="1311997"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67F4A759-59AA-99E3-E93F-0495599458F0}"/>
              </a:ext>
            </a:extLst>
          </p:cNvPr>
          <p:cNvSpPr txBox="1"/>
          <p:nvPr/>
        </p:nvSpPr>
        <p:spPr>
          <a:xfrm>
            <a:off x="499281" y="2142702"/>
            <a:ext cx="1012527"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67F4A759-59AA-99E3-E93F-0495599458F0}"/>
              </a:ext>
            </a:extLst>
          </p:cNvPr>
          <p:cNvSpPr txBox="1"/>
          <p:nvPr/>
        </p:nvSpPr>
        <p:spPr>
          <a:xfrm>
            <a:off x="499281" y="735843"/>
            <a:ext cx="1012527" cy="321663"/>
          </a:xfrm>
          <a:prstGeom prst="rect">
            <a:avLst/>
          </a:prstGeom>
          <a:solidFill>
            <a:srgbClr val="87B049"/>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8" name="Rectangle 27">
            <a:extLst>
              <a:ext uri="{FF2B5EF4-FFF2-40B4-BE49-F238E27FC236}">
                <a16:creationId xmlns:a16="http://schemas.microsoft.com/office/drawing/2014/main" id="{673714BC-1D6D-47E8-BDBC-A4EE1D7C9B24}"/>
              </a:ext>
            </a:extLst>
          </p:cNvPr>
          <p:cNvSpPr/>
          <p:nvPr/>
        </p:nvSpPr>
        <p:spPr>
          <a:xfrm>
            <a:off x="2875213" y="357276"/>
            <a:ext cx="5506854" cy="492443"/>
          </a:xfrm>
          <a:prstGeom prst="rect">
            <a:avLst/>
          </a:prstGeom>
        </p:spPr>
        <p:txBody>
          <a:bodyPr wrap="square" lIns="0" tIns="0" rIns="0" bIns="0">
            <a:spAutoFit/>
          </a:bodyPr>
          <a:lstStyle/>
          <a:p>
            <a:r>
              <a:rPr lang="en-IN" sz="3200" dirty="0">
                <a:latin typeface="Assistant ExtraBold" pitchFamily="2" charset="-79"/>
                <a:cs typeface="Assistant ExtraBold" pitchFamily="2" charset="-79"/>
              </a:rPr>
              <a:t>Mission, Vision &amp; Core Values</a:t>
            </a:r>
            <a:endParaRPr kumimoji="0" lang="en-US" sz="4800" b="1" i="0" u="none" strike="noStrike" kern="1200" cap="none" spc="0" normalizeH="0" baseline="0" noProof="0" dirty="0">
              <a:ln>
                <a:noFill/>
              </a:ln>
              <a:solidFill>
                <a:srgbClr val="083D65"/>
              </a:solidFill>
              <a:effectLst/>
              <a:uLnTx/>
              <a:uFillTx/>
              <a:latin typeface="Assistant ExtraBold" pitchFamily="2" charset="-79"/>
              <a:ea typeface="Open Sans" panose="020B0606030504020204" pitchFamily="34" charset="0"/>
              <a:cs typeface="Assistant ExtraBold" pitchFamily="2" charset="-79"/>
            </a:endParaRPr>
          </a:p>
        </p:txBody>
      </p:sp>
      <p:sp>
        <p:nvSpPr>
          <p:cNvPr id="29" name="Rectangle 28">
            <a:extLst>
              <a:ext uri="{FF2B5EF4-FFF2-40B4-BE49-F238E27FC236}">
                <a16:creationId xmlns:a16="http://schemas.microsoft.com/office/drawing/2014/main" id="{5BC30E7C-5C96-4416-A4EC-46663B83EDE4}"/>
              </a:ext>
            </a:extLst>
          </p:cNvPr>
          <p:cNvSpPr/>
          <p:nvPr/>
        </p:nvSpPr>
        <p:spPr>
          <a:xfrm>
            <a:off x="591487" y="812351"/>
            <a:ext cx="1219791" cy="307777"/>
          </a:xfrm>
          <a:prstGeom prst="rect">
            <a:avLst/>
          </a:prstGeom>
        </p:spPr>
        <p:txBody>
          <a:bodyPr wrap="square" lIns="0" tIns="0" rIns="0" bIns="0">
            <a:spAutoFit/>
          </a:bodyPr>
          <a:lstStyle/>
          <a:p>
            <a:r>
              <a:rPr lang="en-IN" sz="2000" dirty="0">
                <a:latin typeface="Advertising Script" panose="02000506000000020003" pitchFamily="2" charset="0"/>
              </a:rPr>
              <a:t>Mission</a:t>
            </a:r>
            <a:endParaRPr kumimoji="0" lang="en-US" sz="2000" b="1" i="0" u="none" strike="noStrike" kern="1200" cap="none" spc="0" normalizeH="0" baseline="0" noProof="0" dirty="0">
              <a:ln>
                <a:noFill/>
              </a:ln>
              <a:solidFill>
                <a:srgbClr val="083D65"/>
              </a:solidFill>
              <a:effectLst/>
              <a:uLnTx/>
              <a:uFillTx/>
              <a:latin typeface="Advertising Script" panose="02000506000000020003" pitchFamily="2" charset="0"/>
              <a:ea typeface="Open Sans" panose="020B0606030504020204"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5BC30E7C-5C96-4416-A4EC-46663B83EDE4}"/>
              </a:ext>
            </a:extLst>
          </p:cNvPr>
          <p:cNvSpPr/>
          <p:nvPr/>
        </p:nvSpPr>
        <p:spPr>
          <a:xfrm>
            <a:off x="591487" y="2219210"/>
            <a:ext cx="731345" cy="307777"/>
          </a:xfrm>
          <a:prstGeom prst="rect">
            <a:avLst/>
          </a:prstGeom>
        </p:spPr>
        <p:txBody>
          <a:bodyPr wrap="square" lIns="0" tIns="0" rIns="0" bIns="0">
            <a:spAutoFit/>
          </a:bodyPr>
          <a:lstStyle/>
          <a:p>
            <a:r>
              <a:rPr lang="en-IN" sz="2000" dirty="0">
                <a:latin typeface="Advertising Script" panose="02000506000000020003" pitchFamily="2" charset="0"/>
              </a:rPr>
              <a:t>Vision</a:t>
            </a:r>
            <a:endParaRPr kumimoji="0" lang="en-US" sz="2000" b="1" i="0" u="none" strike="noStrike" kern="1200" cap="none" spc="0" normalizeH="0" baseline="0" noProof="0" dirty="0">
              <a:ln>
                <a:noFill/>
              </a:ln>
              <a:solidFill>
                <a:srgbClr val="083D65"/>
              </a:solidFill>
              <a:effectLst/>
              <a:uLnTx/>
              <a:uFillTx/>
              <a:latin typeface="Advertising Script" panose="02000506000000020003" pitchFamily="2" charset="0"/>
              <a:ea typeface="Open Sans" panose="020B0606030504020204"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5BC30E7C-5C96-4416-A4EC-46663B83EDE4}"/>
              </a:ext>
            </a:extLst>
          </p:cNvPr>
          <p:cNvSpPr/>
          <p:nvPr/>
        </p:nvSpPr>
        <p:spPr>
          <a:xfrm>
            <a:off x="591487" y="4584359"/>
            <a:ext cx="1219791" cy="307777"/>
          </a:xfrm>
          <a:prstGeom prst="rect">
            <a:avLst/>
          </a:prstGeom>
        </p:spPr>
        <p:txBody>
          <a:bodyPr wrap="square" lIns="0" tIns="0" rIns="0" bIns="0">
            <a:spAutoFit/>
          </a:bodyPr>
          <a:lstStyle/>
          <a:p>
            <a:r>
              <a:rPr lang="en-IN" sz="2000" dirty="0">
                <a:latin typeface="Advertising Script" panose="02000506000000020003" pitchFamily="2" charset="0"/>
              </a:rPr>
              <a:t>Core Values </a:t>
            </a:r>
            <a:endParaRPr kumimoji="0" lang="en-US" sz="2000" b="1" i="0" u="none" strike="noStrike" kern="1200" cap="none" spc="0" normalizeH="0" baseline="0" noProof="0" dirty="0">
              <a:ln>
                <a:noFill/>
              </a:ln>
              <a:solidFill>
                <a:srgbClr val="083D65"/>
              </a:solidFill>
              <a:effectLst/>
              <a:uLnTx/>
              <a:uFillTx/>
              <a:latin typeface="Advertising Script" panose="02000506000000020003" pitchFamily="2" charset="0"/>
              <a:ea typeface="Open Sans" panose="020B0606030504020204" pitchFamily="34" charset="0"/>
              <a:cs typeface="Segoe UI" panose="020B0502040204020203"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46845490"/>
              </p:ext>
            </p:extLst>
          </p:nvPr>
        </p:nvGraphicFramePr>
        <p:xfrm>
          <a:off x="415633" y="1105501"/>
          <a:ext cx="11341620" cy="960120"/>
        </p:xfrm>
        <a:graphic>
          <a:graphicData uri="http://schemas.openxmlformats.org/drawingml/2006/table">
            <a:tbl>
              <a:tblPr firstRow="1" bandRow="1">
                <a:tableStyleId>{16D9F66E-5EB9-4882-86FB-DCBF35E3C3E4}</a:tableStyleId>
              </a:tblPr>
              <a:tblGrid>
                <a:gridCol w="418133">
                  <a:extLst>
                    <a:ext uri="{9D8B030D-6E8A-4147-A177-3AD203B41FA5}">
                      <a16:colId xmlns:a16="http://schemas.microsoft.com/office/drawing/2014/main" val="2006101634"/>
                    </a:ext>
                  </a:extLst>
                </a:gridCol>
                <a:gridCol w="10923487">
                  <a:extLst>
                    <a:ext uri="{9D8B030D-6E8A-4147-A177-3AD203B41FA5}">
                      <a16:colId xmlns:a16="http://schemas.microsoft.com/office/drawing/2014/main" val="422456677"/>
                    </a:ext>
                  </a:extLst>
                </a:gridCol>
              </a:tblGrid>
              <a:tr h="181328">
                <a:tc>
                  <a:txBody>
                    <a:bodyPr/>
                    <a:lstStyle/>
                    <a:p>
                      <a:r>
                        <a:rPr lang="en-US" sz="1500" b="0" dirty="0" smtClean="0"/>
                        <a:t>1</a:t>
                      </a:r>
                      <a:endParaRPr lang="en-IN" sz="1500" b="0" dirty="0"/>
                    </a:p>
                  </a:txBody>
                  <a:tcPr/>
                </a:tc>
                <a:tc>
                  <a:txBody>
                    <a:bodyPr/>
                    <a:lstStyle/>
                    <a:p>
                      <a:r>
                        <a:rPr lang="en-US" sz="1500" b="0" dirty="0" smtClean="0"/>
                        <a:t>To promote sustainable and eco-friendly agricultural practices while providing high-quality food products to global markets. </a:t>
                      </a:r>
                      <a:endParaRPr lang="en-IN" sz="1500" b="0" dirty="0"/>
                    </a:p>
                  </a:txBody>
                  <a:tcPr/>
                </a:tc>
                <a:extLst>
                  <a:ext uri="{0D108BD9-81ED-4DB2-BD59-A6C34878D82A}">
                    <a16:rowId xmlns:a16="http://schemas.microsoft.com/office/drawing/2014/main" val="1405479158"/>
                  </a:ext>
                </a:extLst>
              </a:tr>
              <a:tr h="181328">
                <a:tc>
                  <a:txBody>
                    <a:bodyPr/>
                    <a:lstStyle/>
                    <a:p>
                      <a:r>
                        <a:rPr lang="en-US" sz="1500" b="0" dirty="0" smtClean="0"/>
                        <a:t>2</a:t>
                      </a:r>
                      <a:endParaRPr lang="en-IN" sz="1500" b="0" dirty="0"/>
                    </a:p>
                  </a:txBody>
                  <a:tcPr/>
                </a:tc>
                <a:tc>
                  <a:txBody>
                    <a:bodyPr/>
                    <a:lstStyle/>
                    <a:p>
                      <a:r>
                        <a:rPr lang="en-US" sz="1500" b="0" dirty="0" smtClean="0"/>
                        <a:t>Ensuring economic empowerment for farmers through fair trade and direct partnerships. </a:t>
                      </a:r>
                      <a:endParaRPr lang="en-IN" sz="1500" b="0" dirty="0"/>
                    </a:p>
                  </a:txBody>
                  <a:tcPr/>
                </a:tc>
                <a:extLst>
                  <a:ext uri="{0D108BD9-81ED-4DB2-BD59-A6C34878D82A}">
                    <a16:rowId xmlns:a16="http://schemas.microsoft.com/office/drawing/2014/main" val="3571361836"/>
                  </a:ext>
                </a:extLst>
              </a:tr>
              <a:tr h="181328">
                <a:tc>
                  <a:txBody>
                    <a:bodyPr/>
                    <a:lstStyle/>
                    <a:p>
                      <a:r>
                        <a:rPr lang="en-US" sz="1500" b="0" dirty="0" smtClean="0"/>
                        <a:t>3</a:t>
                      </a:r>
                      <a:endParaRPr lang="en-IN" sz="1500" b="0" dirty="0"/>
                    </a:p>
                  </a:txBody>
                  <a:tcPr/>
                </a:tc>
                <a:tc>
                  <a:txBody>
                    <a:bodyPr/>
                    <a:lstStyle/>
                    <a:p>
                      <a:r>
                        <a:rPr lang="en-US" sz="1500" b="0" dirty="0" smtClean="0"/>
                        <a:t>Expanding into emerging markets while strengthening trade relations with existing partners.</a:t>
                      </a:r>
                      <a:endParaRPr lang="en-IN" sz="1500" b="0" dirty="0"/>
                    </a:p>
                  </a:txBody>
                  <a:tcPr/>
                </a:tc>
                <a:extLst>
                  <a:ext uri="{0D108BD9-81ED-4DB2-BD59-A6C34878D82A}">
                    <a16:rowId xmlns:a16="http://schemas.microsoft.com/office/drawing/2014/main" val="537730269"/>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40618526"/>
              </p:ext>
            </p:extLst>
          </p:nvPr>
        </p:nvGraphicFramePr>
        <p:xfrm>
          <a:off x="415634" y="2512360"/>
          <a:ext cx="11341620" cy="1920240"/>
        </p:xfrm>
        <a:graphic>
          <a:graphicData uri="http://schemas.openxmlformats.org/drawingml/2006/table">
            <a:tbl>
              <a:tblPr firstRow="1" bandRow="1">
                <a:tableStyleId>{16D9F66E-5EB9-4882-86FB-DCBF35E3C3E4}</a:tableStyleId>
              </a:tblPr>
              <a:tblGrid>
                <a:gridCol w="418133">
                  <a:extLst>
                    <a:ext uri="{9D8B030D-6E8A-4147-A177-3AD203B41FA5}">
                      <a16:colId xmlns:a16="http://schemas.microsoft.com/office/drawing/2014/main" val="2006101634"/>
                    </a:ext>
                  </a:extLst>
                </a:gridCol>
                <a:gridCol w="10923487">
                  <a:extLst>
                    <a:ext uri="{9D8B030D-6E8A-4147-A177-3AD203B41FA5}">
                      <a16:colId xmlns:a16="http://schemas.microsoft.com/office/drawing/2014/main" val="422456677"/>
                    </a:ext>
                  </a:extLst>
                </a:gridCol>
              </a:tblGrid>
              <a:tr h="277986">
                <a:tc>
                  <a:txBody>
                    <a:bodyPr/>
                    <a:lstStyle/>
                    <a:p>
                      <a:r>
                        <a:rPr lang="en-US" sz="1500" b="0" dirty="0" smtClean="0"/>
                        <a:t>1</a:t>
                      </a:r>
                      <a:endParaRPr lang="en-IN" sz="1500" b="0" dirty="0"/>
                    </a:p>
                  </a:txBody>
                  <a:tcPr/>
                </a:tc>
                <a:tc>
                  <a:txBody>
                    <a:bodyPr/>
                    <a:lstStyle/>
                    <a:p>
                      <a:pPr algn="just"/>
                      <a:r>
                        <a:rPr lang="en-US" sz="1500" b="0" dirty="0" smtClean="0"/>
                        <a:t>Deliver high-quality, sustainably sourced rice and spices. </a:t>
                      </a:r>
                    </a:p>
                  </a:txBody>
                  <a:tcPr/>
                </a:tc>
                <a:extLst>
                  <a:ext uri="{0D108BD9-81ED-4DB2-BD59-A6C34878D82A}">
                    <a16:rowId xmlns:a16="http://schemas.microsoft.com/office/drawing/2014/main" val="1405479158"/>
                  </a:ext>
                </a:extLst>
              </a:tr>
              <a:tr h="277986">
                <a:tc>
                  <a:txBody>
                    <a:bodyPr/>
                    <a:lstStyle/>
                    <a:p>
                      <a:r>
                        <a:rPr lang="en-US" sz="1500" b="0" dirty="0" smtClean="0"/>
                        <a:t>2</a:t>
                      </a:r>
                      <a:endParaRPr lang="en-IN" sz="1500" b="0" dirty="0"/>
                    </a:p>
                  </a:txBody>
                  <a:tcPr/>
                </a:tc>
                <a:tc>
                  <a:txBody>
                    <a:bodyPr/>
                    <a:lstStyle/>
                    <a:p>
                      <a:pPr algn="just"/>
                      <a:r>
                        <a:rPr lang="en-US" sz="1500" b="0" dirty="0" smtClean="0"/>
                        <a:t>Utilize modern technology for improved processing, packaging, and supply chain efficiency. </a:t>
                      </a:r>
                    </a:p>
                  </a:txBody>
                  <a:tcPr/>
                </a:tc>
                <a:extLst>
                  <a:ext uri="{0D108BD9-81ED-4DB2-BD59-A6C34878D82A}">
                    <a16:rowId xmlns:a16="http://schemas.microsoft.com/office/drawing/2014/main" val="3571361836"/>
                  </a:ext>
                </a:extLst>
              </a:tr>
              <a:tr h="277986">
                <a:tc>
                  <a:txBody>
                    <a:bodyPr/>
                    <a:lstStyle/>
                    <a:p>
                      <a:r>
                        <a:rPr lang="en-US" sz="1500" b="0" dirty="0" smtClean="0"/>
                        <a:t>3</a:t>
                      </a:r>
                      <a:endParaRPr lang="en-IN" sz="1500" b="0" dirty="0"/>
                    </a:p>
                  </a:txBody>
                  <a:tcPr/>
                </a:tc>
                <a:tc>
                  <a:txBody>
                    <a:bodyPr/>
                    <a:lstStyle/>
                    <a:p>
                      <a:r>
                        <a:rPr lang="en-US" sz="1500" b="0" dirty="0" smtClean="0"/>
                        <a:t>Expanding into emerging markets while strengthening trade relations with existing partners.</a:t>
                      </a:r>
                      <a:endParaRPr lang="en-IN" sz="1500" b="0" dirty="0"/>
                    </a:p>
                  </a:txBody>
                  <a:tcPr/>
                </a:tc>
                <a:extLst>
                  <a:ext uri="{0D108BD9-81ED-4DB2-BD59-A6C34878D82A}">
                    <a16:rowId xmlns:a16="http://schemas.microsoft.com/office/drawing/2014/main" val="537730269"/>
                  </a:ext>
                </a:extLst>
              </a:tr>
              <a:tr h="277986">
                <a:tc>
                  <a:txBody>
                    <a:bodyPr/>
                    <a:lstStyle/>
                    <a:p>
                      <a:r>
                        <a:rPr lang="en-US" sz="1500" b="0" dirty="0" smtClean="0"/>
                        <a:t>4</a:t>
                      </a:r>
                      <a:endParaRPr lang="en-IN" sz="15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smtClean="0"/>
                        <a:t>Promote fair trade practices, ensuring better profitability for farmers. </a:t>
                      </a:r>
                    </a:p>
                  </a:txBody>
                  <a:tcPr/>
                </a:tc>
                <a:extLst>
                  <a:ext uri="{0D108BD9-81ED-4DB2-BD59-A6C34878D82A}">
                    <a16:rowId xmlns:a16="http://schemas.microsoft.com/office/drawing/2014/main" val="1526494481"/>
                  </a:ext>
                </a:extLst>
              </a:tr>
              <a:tr h="277986">
                <a:tc>
                  <a:txBody>
                    <a:bodyPr/>
                    <a:lstStyle/>
                    <a:p>
                      <a:r>
                        <a:rPr lang="en-US" sz="1500" b="0" dirty="0" smtClean="0"/>
                        <a:t>5</a:t>
                      </a:r>
                      <a:endParaRPr lang="en-IN" sz="15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smtClean="0"/>
                        <a:t>To become a leading global supplier of premium Indian agricultural products. </a:t>
                      </a:r>
                    </a:p>
                  </a:txBody>
                  <a:tcPr/>
                </a:tc>
                <a:extLst>
                  <a:ext uri="{0D108BD9-81ED-4DB2-BD59-A6C34878D82A}">
                    <a16:rowId xmlns:a16="http://schemas.microsoft.com/office/drawing/2014/main" val="827301337"/>
                  </a:ext>
                </a:extLst>
              </a:tr>
              <a:tr h="277986">
                <a:tc>
                  <a:txBody>
                    <a:bodyPr/>
                    <a:lstStyle/>
                    <a:p>
                      <a:r>
                        <a:rPr lang="en-US" sz="1500" b="0" dirty="0" smtClean="0"/>
                        <a:t>6</a:t>
                      </a:r>
                      <a:endParaRPr lang="en-IN" sz="15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smtClean="0"/>
                        <a:t>Revolutionizing the global rice and spice trade through sustainable farming, innovative processing, and efficient global distribution.</a:t>
                      </a:r>
                    </a:p>
                  </a:txBody>
                  <a:tcPr/>
                </a:tc>
                <a:extLst>
                  <a:ext uri="{0D108BD9-81ED-4DB2-BD59-A6C34878D82A}">
                    <a16:rowId xmlns:a16="http://schemas.microsoft.com/office/drawing/2014/main" val="176689369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774534904"/>
              </p:ext>
            </p:extLst>
          </p:nvPr>
        </p:nvGraphicFramePr>
        <p:xfrm>
          <a:off x="415633" y="4844132"/>
          <a:ext cx="11341621" cy="1600200"/>
        </p:xfrm>
        <a:graphic>
          <a:graphicData uri="http://schemas.openxmlformats.org/drawingml/2006/table">
            <a:tbl>
              <a:tblPr firstRow="1" bandRow="1">
                <a:tableStyleId>{16D9F66E-5EB9-4882-86FB-DCBF35E3C3E4}</a:tableStyleId>
              </a:tblPr>
              <a:tblGrid>
                <a:gridCol w="412701">
                  <a:extLst>
                    <a:ext uri="{9D8B030D-6E8A-4147-A177-3AD203B41FA5}">
                      <a16:colId xmlns:a16="http://schemas.microsoft.com/office/drawing/2014/main" val="2006101634"/>
                    </a:ext>
                  </a:extLst>
                </a:gridCol>
                <a:gridCol w="3197902">
                  <a:extLst>
                    <a:ext uri="{9D8B030D-6E8A-4147-A177-3AD203B41FA5}">
                      <a16:colId xmlns:a16="http://schemas.microsoft.com/office/drawing/2014/main" val="422456677"/>
                    </a:ext>
                  </a:extLst>
                </a:gridCol>
                <a:gridCol w="7731018">
                  <a:extLst>
                    <a:ext uri="{9D8B030D-6E8A-4147-A177-3AD203B41FA5}">
                      <a16:colId xmlns:a16="http://schemas.microsoft.com/office/drawing/2014/main" val="2201555593"/>
                    </a:ext>
                  </a:extLst>
                </a:gridCol>
              </a:tblGrid>
              <a:tr h="214649">
                <a:tc>
                  <a:txBody>
                    <a:bodyPr/>
                    <a:lstStyle/>
                    <a:p>
                      <a:r>
                        <a:rPr lang="en-US" sz="1500" b="0" dirty="0" smtClean="0"/>
                        <a:t>1</a:t>
                      </a:r>
                      <a:endParaRPr lang="en-IN" sz="1500" b="0" dirty="0"/>
                    </a:p>
                  </a:txBody>
                  <a:tcPr/>
                </a:tc>
                <a:tc>
                  <a:txBody>
                    <a:bodyPr/>
                    <a:lstStyle/>
                    <a:p>
                      <a:pPr algn="just"/>
                      <a:r>
                        <a:rPr lang="en-US" sz="1500" b="1" kern="1200" dirty="0" smtClean="0">
                          <a:solidFill>
                            <a:schemeClr val="dk1"/>
                          </a:solidFill>
                          <a:latin typeface="+mn-lt"/>
                          <a:ea typeface="+mn-ea"/>
                          <a:cs typeface="+mn-cs"/>
                        </a:rPr>
                        <a:t>Sustainability</a:t>
                      </a:r>
                      <a:endParaRPr lang="en-US" sz="1500" b="1" dirty="0" smtClean="0"/>
                    </a:p>
                  </a:txBody>
                  <a:tcPr/>
                </a:tc>
                <a:tc>
                  <a:txBody>
                    <a:bodyPr/>
                    <a:lstStyle/>
                    <a:p>
                      <a:pPr algn="just"/>
                      <a:r>
                        <a:rPr lang="en-US" sz="1500" b="0" dirty="0" smtClean="0"/>
                        <a:t>Championing eco-friendly and regenerative farming. </a:t>
                      </a:r>
                    </a:p>
                  </a:txBody>
                  <a:tcPr/>
                </a:tc>
                <a:extLst>
                  <a:ext uri="{0D108BD9-81ED-4DB2-BD59-A6C34878D82A}">
                    <a16:rowId xmlns:a16="http://schemas.microsoft.com/office/drawing/2014/main" val="1405479158"/>
                  </a:ext>
                </a:extLst>
              </a:tr>
              <a:tr h="214649">
                <a:tc>
                  <a:txBody>
                    <a:bodyPr/>
                    <a:lstStyle/>
                    <a:p>
                      <a:r>
                        <a:rPr lang="en-US" sz="1500" b="0" dirty="0" smtClean="0"/>
                        <a:t>2</a:t>
                      </a:r>
                      <a:endParaRPr lang="en-IN" sz="1500" b="0" dirty="0"/>
                    </a:p>
                  </a:txBody>
                  <a:tcPr/>
                </a:tc>
                <a:tc>
                  <a:txBody>
                    <a:bodyPr/>
                    <a:lstStyle/>
                    <a:p>
                      <a:pPr algn="just"/>
                      <a:r>
                        <a:rPr lang="en-US" sz="1500" b="1" kern="1200" dirty="0" smtClean="0">
                          <a:solidFill>
                            <a:schemeClr val="dk1"/>
                          </a:solidFill>
                          <a:latin typeface="+mn-lt"/>
                          <a:ea typeface="+mn-ea"/>
                          <a:cs typeface="+mn-cs"/>
                        </a:rPr>
                        <a:t>Innovation &amp; Excellence </a:t>
                      </a:r>
                      <a:endParaRPr lang="en-US" sz="1500" b="1" dirty="0" smtClean="0"/>
                    </a:p>
                  </a:txBody>
                  <a:tcPr/>
                </a:tc>
                <a:tc>
                  <a:txBody>
                    <a:bodyPr/>
                    <a:lstStyle/>
                    <a:p>
                      <a:pPr algn="just"/>
                      <a:r>
                        <a:rPr lang="en-US" sz="1500" dirty="0" smtClean="0"/>
                        <a:t>Continuous improvement in production, branding, and processing.</a:t>
                      </a:r>
                      <a:endParaRPr lang="en-US" sz="1500" b="0" dirty="0" smtClean="0"/>
                    </a:p>
                  </a:txBody>
                  <a:tcPr/>
                </a:tc>
                <a:extLst>
                  <a:ext uri="{0D108BD9-81ED-4DB2-BD59-A6C34878D82A}">
                    <a16:rowId xmlns:a16="http://schemas.microsoft.com/office/drawing/2014/main" val="3571361836"/>
                  </a:ext>
                </a:extLst>
              </a:tr>
              <a:tr h="214649">
                <a:tc>
                  <a:txBody>
                    <a:bodyPr/>
                    <a:lstStyle/>
                    <a:p>
                      <a:r>
                        <a:rPr lang="en-US" sz="1500" b="0" dirty="0" smtClean="0"/>
                        <a:t>3</a:t>
                      </a:r>
                      <a:endParaRPr lang="en-IN" sz="1500" b="0" dirty="0"/>
                    </a:p>
                  </a:txBody>
                  <a:tcPr/>
                </a:tc>
                <a:tc>
                  <a:txBody>
                    <a:bodyPr/>
                    <a:lstStyle/>
                    <a:p>
                      <a:r>
                        <a:rPr lang="en-US" sz="1500" b="1" kern="1200" dirty="0" smtClean="0">
                          <a:solidFill>
                            <a:schemeClr val="dk1"/>
                          </a:solidFill>
                          <a:latin typeface="+mn-lt"/>
                          <a:ea typeface="+mn-ea"/>
                          <a:cs typeface="+mn-cs"/>
                        </a:rPr>
                        <a:t>Fair Trade &amp; Farmer Empowerment </a:t>
                      </a:r>
                      <a:endParaRPr lang="en-IN" sz="1500" b="1" dirty="0"/>
                    </a:p>
                  </a:txBody>
                  <a:tcPr/>
                </a:tc>
                <a:tc>
                  <a:txBody>
                    <a:bodyPr/>
                    <a:lstStyle/>
                    <a:p>
                      <a:pPr marL="0" indent="0" algn="just">
                        <a:buNone/>
                      </a:pPr>
                      <a:r>
                        <a:rPr lang="en-US" sz="1500" dirty="0" smtClean="0"/>
                        <a:t>Direct partnerships with farmers to ensure fair pricing.</a:t>
                      </a:r>
                    </a:p>
                  </a:txBody>
                  <a:tcPr/>
                </a:tc>
                <a:extLst>
                  <a:ext uri="{0D108BD9-81ED-4DB2-BD59-A6C34878D82A}">
                    <a16:rowId xmlns:a16="http://schemas.microsoft.com/office/drawing/2014/main" val="537730269"/>
                  </a:ext>
                </a:extLst>
              </a:tr>
              <a:tr h="214649">
                <a:tc>
                  <a:txBody>
                    <a:bodyPr/>
                    <a:lstStyle/>
                    <a:p>
                      <a:r>
                        <a:rPr lang="en-US" sz="1500" b="0" dirty="0" smtClean="0"/>
                        <a:t>4</a:t>
                      </a:r>
                      <a:endParaRPr lang="en-IN" sz="15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dk1"/>
                          </a:solidFill>
                          <a:latin typeface="+mn-lt"/>
                          <a:ea typeface="+mn-ea"/>
                          <a:cs typeface="+mn-cs"/>
                        </a:rPr>
                        <a:t>Integrity</a:t>
                      </a:r>
                      <a:endParaRPr lang="en-US" sz="1500" b="1" dirty="0" smtClean="0"/>
                    </a:p>
                  </a:txBody>
                  <a:tcPr/>
                </a:tc>
                <a:tc>
                  <a:txBody>
                    <a:bodyPr/>
                    <a:lstStyle/>
                    <a:p>
                      <a:pPr marL="0" indent="0" algn="just">
                        <a:buNone/>
                      </a:pPr>
                      <a:r>
                        <a:rPr lang="en-US" sz="1500" dirty="0" smtClean="0"/>
                        <a:t>Ethical business practices and transparency.</a:t>
                      </a:r>
                    </a:p>
                  </a:txBody>
                  <a:tcPr/>
                </a:tc>
                <a:extLst>
                  <a:ext uri="{0D108BD9-81ED-4DB2-BD59-A6C34878D82A}">
                    <a16:rowId xmlns:a16="http://schemas.microsoft.com/office/drawing/2014/main" val="1526494481"/>
                  </a:ext>
                </a:extLst>
              </a:tr>
              <a:tr h="214649">
                <a:tc>
                  <a:txBody>
                    <a:bodyPr/>
                    <a:lstStyle/>
                    <a:p>
                      <a:r>
                        <a:rPr lang="en-US" sz="1500" b="0" dirty="0" smtClean="0"/>
                        <a:t>5</a:t>
                      </a:r>
                      <a:endParaRPr lang="en-IN" sz="15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smtClean="0">
                          <a:solidFill>
                            <a:schemeClr val="dk1"/>
                          </a:solidFill>
                          <a:latin typeface="+mn-lt"/>
                          <a:ea typeface="+mn-ea"/>
                          <a:cs typeface="+mn-cs"/>
                        </a:rPr>
                        <a:t>Dependability &amp; Accountability </a:t>
                      </a:r>
                      <a:endParaRPr lang="en-US" sz="1500" b="1"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smtClean="0"/>
                        <a:t>Reliable supply chain and market commitment. </a:t>
                      </a:r>
                      <a:endParaRPr lang="en-US" sz="1500" b="0" dirty="0" smtClean="0"/>
                    </a:p>
                  </a:txBody>
                  <a:tcPr/>
                </a:tc>
                <a:extLst>
                  <a:ext uri="{0D108BD9-81ED-4DB2-BD59-A6C34878D82A}">
                    <a16:rowId xmlns:a16="http://schemas.microsoft.com/office/drawing/2014/main" val="827301337"/>
                  </a:ext>
                </a:extLst>
              </a:tr>
            </a:tbl>
          </a:graphicData>
        </a:graphic>
      </p:graphicFrame>
      <p:sp>
        <p:nvSpPr>
          <p:cNvPr id="16"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03</a:t>
            </a:r>
          </a:p>
        </p:txBody>
      </p:sp>
    </p:spTree>
    <p:extLst>
      <p:ext uri="{BB962C8B-B14F-4D97-AF65-F5344CB8AC3E}">
        <p14:creationId xmlns:p14="http://schemas.microsoft.com/office/powerpoint/2010/main" val="1380648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EC7361DA-8BB1-CE9E-C6B4-CCD36BB3B154}"/>
              </a:ext>
            </a:extLst>
          </p:cNvPr>
          <p:cNvSpPr/>
          <p:nvPr/>
        </p:nvSpPr>
        <p:spPr>
          <a:xfrm>
            <a:off x="0" y="0"/>
            <a:ext cx="12211112" cy="1897626"/>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6AC91877-C59E-D25E-23D9-85C267426C94}"/>
              </a:ext>
            </a:extLst>
          </p:cNvPr>
          <p:cNvSpPr txBox="1"/>
          <p:nvPr/>
        </p:nvSpPr>
        <p:spPr>
          <a:xfrm>
            <a:off x="825746" y="282592"/>
            <a:ext cx="9114667" cy="830997"/>
          </a:xfrm>
          <a:prstGeom prst="rect">
            <a:avLst/>
          </a:prstGeom>
          <a:noFill/>
        </p:spPr>
        <p:txBody>
          <a:bodyPr wrap="none" lIns="0" rIns="0" rtlCol="0" anchor="ctr">
            <a:noAutofit/>
          </a:bodyPr>
          <a:lstStyle/>
          <a:p>
            <a:pPr lvl="0">
              <a:defRPr/>
            </a:pPr>
            <a:r>
              <a:rPr lang="en-US" sz="2400" dirty="0" smtClean="0">
                <a:latin typeface="Assistant ExtraBold" pitchFamily="2" charset="-79"/>
                <a:cs typeface="Assistant ExtraBold" pitchFamily="2" charset="-79"/>
              </a:rPr>
              <a:t>Trends in Export of Spices from India over Decades ( Values / </a:t>
            </a:r>
            <a:r>
              <a:rPr lang="en-US" sz="2400" dirty="0" err="1" smtClean="0">
                <a:latin typeface="Assistant ExtraBold" pitchFamily="2" charset="-79"/>
                <a:cs typeface="Assistant ExtraBold" pitchFamily="2" charset="-79"/>
              </a:rPr>
              <a:t>Qty</a:t>
            </a:r>
            <a:r>
              <a:rPr lang="en-US" sz="2400" dirty="0" smtClean="0">
                <a:latin typeface="Assistant ExtraBold" pitchFamily="2" charset="-79"/>
                <a:cs typeface="Assistant ExtraBold" pitchFamily="2" charset="-79"/>
              </a:rPr>
              <a:t> )</a:t>
            </a:r>
            <a:endParaRPr kumimoji="0" lang="en-US" sz="2400" b="1" i="0" u="none" strike="noStrike" kern="1200" cap="none" spc="0" normalizeH="0" baseline="0" noProof="0" dirty="0">
              <a:ln>
                <a:noFill/>
              </a:ln>
              <a:solidFill>
                <a:srgbClr val="87B049"/>
              </a:solidFill>
              <a:effectLst/>
              <a:uLnTx/>
              <a:uFillTx/>
              <a:latin typeface="Assistant ExtraBold" pitchFamily="2" charset="-79"/>
              <a:cs typeface="Assistant ExtraBold" pitchFamily="2" charset="-79"/>
            </a:endParaRPr>
          </a:p>
        </p:txBody>
      </p:sp>
      <p:sp>
        <p:nvSpPr>
          <p:cNvPr id="51" name="Rectangle: Top Corners Rounded 50">
            <a:extLst>
              <a:ext uri="{FF2B5EF4-FFF2-40B4-BE49-F238E27FC236}">
                <a16:creationId xmlns:a16="http://schemas.microsoft.com/office/drawing/2014/main" id="{C7C2BD7D-8E2A-1BEA-2196-44DAACDBD6A0}"/>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30</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5556" y="2614491"/>
            <a:ext cx="5594740" cy="29407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46" y="2614491"/>
            <a:ext cx="5542023" cy="2940736"/>
          </a:xfrm>
          <a:prstGeom prst="rect">
            <a:avLst/>
          </a:prstGeom>
        </p:spPr>
      </p:pic>
    </p:spTree>
    <p:extLst>
      <p:ext uri="{BB962C8B-B14F-4D97-AF65-F5344CB8AC3E}">
        <p14:creationId xmlns:p14="http://schemas.microsoft.com/office/powerpoint/2010/main" val="3428069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75588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7361DA-8BB1-CE9E-C6B4-CCD36BB3B154}"/>
              </a:ext>
            </a:extLst>
          </p:cNvPr>
          <p:cNvSpPr/>
          <p:nvPr/>
        </p:nvSpPr>
        <p:spPr>
          <a:xfrm>
            <a:off x="-19112" y="1"/>
            <a:ext cx="12211112" cy="2493598"/>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677FA28-45E2-D4D5-744D-181CC1E63CAA}"/>
              </a:ext>
            </a:extLst>
          </p:cNvPr>
          <p:cNvSpPr/>
          <p:nvPr/>
        </p:nvSpPr>
        <p:spPr>
          <a:xfrm>
            <a:off x="418647" y="1426494"/>
            <a:ext cx="11522075" cy="2002506"/>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673714BC-1D6D-47E8-BDBC-A4EE1D7C9B24}"/>
              </a:ext>
            </a:extLst>
          </p:cNvPr>
          <p:cNvSpPr/>
          <p:nvPr/>
        </p:nvSpPr>
        <p:spPr>
          <a:xfrm>
            <a:off x="1493384" y="602607"/>
            <a:ext cx="7985896" cy="492443"/>
          </a:xfrm>
          <a:prstGeom prst="rect">
            <a:avLst/>
          </a:prstGeom>
        </p:spPr>
        <p:txBody>
          <a:bodyPr wrap="square" lIns="0" tIns="0" rIns="0" bIns="0">
            <a:spAutoFit/>
          </a:bodyPr>
          <a:lstStyle/>
          <a:p>
            <a:r>
              <a:rPr lang="en-IN" sz="3200" dirty="0">
                <a:latin typeface="Assistant ExtraBold" pitchFamily="2" charset="-79"/>
                <a:cs typeface="Assistant ExtraBold" pitchFamily="2" charset="-79"/>
              </a:rPr>
              <a:t>Problem Statement (Market Pain Points)</a:t>
            </a:r>
            <a:endParaRPr kumimoji="0" lang="en-US" sz="4800" b="1" i="0" u="none" strike="noStrike" kern="1200" cap="none" spc="0" normalizeH="0" baseline="0" noProof="0" dirty="0">
              <a:ln>
                <a:noFill/>
              </a:ln>
              <a:solidFill>
                <a:srgbClr val="083D65"/>
              </a:solidFill>
              <a:effectLst/>
              <a:uLnTx/>
              <a:uFillTx/>
              <a:latin typeface="Assistant ExtraBold" pitchFamily="2" charset="-79"/>
              <a:ea typeface="Open Sans" panose="020B0606030504020204" pitchFamily="34" charset="0"/>
              <a:cs typeface="Assistant ExtraBold" pitchFamily="2" charset="-79"/>
            </a:endParaRPr>
          </a:p>
        </p:txBody>
      </p:sp>
      <p:graphicFrame>
        <p:nvGraphicFramePr>
          <p:cNvPr id="2" name="Table 1"/>
          <p:cNvGraphicFramePr>
            <a:graphicFrameLocks noGrp="1"/>
          </p:cNvGraphicFramePr>
          <p:nvPr>
            <p:extLst>
              <p:ext uri="{D42A27DB-BD31-4B8C-83A1-F6EECF244321}">
                <p14:modId xmlns:p14="http://schemas.microsoft.com/office/powerpoint/2010/main" val="2518988859"/>
              </p:ext>
            </p:extLst>
          </p:nvPr>
        </p:nvGraphicFramePr>
        <p:xfrm>
          <a:off x="981458" y="1542652"/>
          <a:ext cx="10396455" cy="4754880"/>
        </p:xfrm>
        <a:graphic>
          <a:graphicData uri="http://schemas.openxmlformats.org/drawingml/2006/table">
            <a:tbl>
              <a:tblPr firstRow="1" bandRow="1">
                <a:tableStyleId>{16D9F66E-5EB9-4882-86FB-DCBF35E3C3E4}</a:tableStyleId>
              </a:tblPr>
              <a:tblGrid>
                <a:gridCol w="10396455">
                  <a:extLst>
                    <a:ext uri="{9D8B030D-6E8A-4147-A177-3AD203B41FA5}">
                      <a16:colId xmlns:a16="http://schemas.microsoft.com/office/drawing/2014/main" val="75266634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 Growing concern about environmental &amp; economic sustainability. </a:t>
                      </a:r>
                    </a:p>
                    <a:p>
                      <a:endParaRPr lang="en-IN" b="0" dirty="0"/>
                    </a:p>
                  </a:txBody>
                  <a:tcPr/>
                </a:tc>
                <a:extLst>
                  <a:ext uri="{0D108BD9-81ED-4DB2-BD59-A6C34878D82A}">
                    <a16:rowId xmlns:a16="http://schemas.microsoft.com/office/drawing/2014/main" val="13145673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 Limited access to organic and eco-friendly products. </a:t>
                      </a:r>
                    </a:p>
                    <a:p>
                      <a:endParaRPr lang="en-IN" b="0" dirty="0"/>
                    </a:p>
                  </a:txBody>
                  <a:tcPr/>
                </a:tc>
                <a:extLst>
                  <a:ext uri="{0D108BD9-81ED-4DB2-BD59-A6C34878D82A}">
                    <a16:rowId xmlns:a16="http://schemas.microsoft.com/office/drawing/2014/main" val="40263178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 Challenges for traditional farmers and artisans in reaching the market. </a:t>
                      </a:r>
                    </a:p>
                    <a:p>
                      <a:endParaRPr lang="en-IN" b="0" dirty="0"/>
                    </a:p>
                  </a:txBody>
                  <a:tcPr/>
                </a:tc>
                <a:extLst>
                  <a:ext uri="{0D108BD9-81ED-4DB2-BD59-A6C34878D82A}">
                    <a16:rowId xmlns:a16="http://schemas.microsoft.com/office/drawing/2014/main" val="19822949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 Lack of digital marketing and branding for local agricultural products. </a:t>
                      </a:r>
                    </a:p>
                    <a:p>
                      <a:endParaRPr lang="en-IN" b="0" dirty="0"/>
                    </a:p>
                  </a:txBody>
                  <a:tcPr/>
                </a:tc>
                <a:extLst>
                  <a:ext uri="{0D108BD9-81ED-4DB2-BD59-A6C34878D82A}">
                    <a16:rowId xmlns:a16="http://schemas.microsoft.com/office/drawing/2014/main" val="4020266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 Need for stronger connectivity to integrate local resources into the mainstream economy. </a:t>
                      </a:r>
                    </a:p>
                    <a:p>
                      <a:endParaRPr lang="en-IN" b="0" dirty="0"/>
                    </a:p>
                  </a:txBody>
                  <a:tcPr/>
                </a:tc>
                <a:extLst>
                  <a:ext uri="{0D108BD9-81ED-4DB2-BD59-A6C34878D82A}">
                    <a16:rowId xmlns:a16="http://schemas.microsoft.com/office/drawing/2014/main" val="32652876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 Impact of job insecurity on rural migration and economic stability. </a:t>
                      </a:r>
                    </a:p>
                    <a:p>
                      <a:endParaRPr lang="en-IN" b="0" dirty="0"/>
                    </a:p>
                  </a:txBody>
                  <a:tcPr/>
                </a:tc>
                <a:extLst>
                  <a:ext uri="{0D108BD9-81ED-4DB2-BD59-A6C34878D82A}">
                    <a16:rowId xmlns:a16="http://schemas.microsoft.com/office/drawing/2014/main" val="41358719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Required logistics resources, for domestic supply and international purposes. Need for better infrastructure for our increasing market captures.</a:t>
                      </a:r>
                    </a:p>
                    <a:p>
                      <a:endParaRPr lang="en-IN" b="0" dirty="0"/>
                    </a:p>
                  </a:txBody>
                  <a:tcPr/>
                </a:tc>
                <a:extLst>
                  <a:ext uri="{0D108BD9-81ED-4DB2-BD59-A6C34878D82A}">
                    <a16:rowId xmlns:a16="http://schemas.microsoft.com/office/drawing/2014/main" val="2894657558"/>
                  </a:ext>
                </a:extLst>
              </a:tr>
            </a:tbl>
          </a:graphicData>
        </a:graphic>
      </p:graphicFrame>
      <p:sp>
        <p:nvSpPr>
          <p:cNvPr id="7"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04</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31161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7361DA-8BB1-CE9E-C6B4-CCD36BB3B154}"/>
              </a:ext>
            </a:extLst>
          </p:cNvPr>
          <p:cNvSpPr/>
          <p:nvPr/>
        </p:nvSpPr>
        <p:spPr>
          <a:xfrm>
            <a:off x="-19112" y="1"/>
            <a:ext cx="12211112" cy="2493598"/>
          </a:xfrm>
          <a:prstGeom prst="rect">
            <a:avLst/>
          </a:prstGeom>
          <a:solidFill>
            <a:srgbClr val="525B8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677FA28-45E2-D4D5-744D-181CC1E63CAA}"/>
              </a:ext>
            </a:extLst>
          </p:cNvPr>
          <p:cNvSpPr/>
          <p:nvPr/>
        </p:nvSpPr>
        <p:spPr>
          <a:xfrm>
            <a:off x="334962" y="1246800"/>
            <a:ext cx="11522075" cy="5358518"/>
          </a:xfrm>
          <a:prstGeom prst="rect">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673714BC-1D6D-47E8-BDBC-A4EE1D7C9B24}"/>
              </a:ext>
            </a:extLst>
          </p:cNvPr>
          <p:cNvSpPr/>
          <p:nvPr/>
        </p:nvSpPr>
        <p:spPr>
          <a:xfrm>
            <a:off x="1493384" y="602607"/>
            <a:ext cx="7985896" cy="492443"/>
          </a:xfrm>
          <a:prstGeom prst="rect">
            <a:avLst/>
          </a:prstGeom>
        </p:spPr>
        <p:txBody>
          <a:bodyPr wrap="square" lIns="0" tIns="0" rIns="0" bIns="0">
            <a:spAutoFit/>
          </a:bodyPr>
          <a:lstStyle/>
          <a:p>
            <a:r>
              <a:rPr lang="en-IN" sz="3200" dirty="0">
                <a:latin typeface="Assistant ExtraBold" pitchFamily="2" charset="-79"/>
                <a:cs typeface="Assistant ExtraBold" pitchFamily="2" charset="-79"/>
              </a:rPr>
              <a:t>Why Climate-Resilient Cultivation?</a:t>
            </a:r>
            <a:endParaRPr kumimoji="0" lang="en-US" sz="4800" b="1" i="0" u="none" strike="noStrike" kern="1200" cap="none" spc="0" normalizeH="0" baseline="0" noProof="0" dirty="0">
              <a:ln>
                <a:noFill/>
              </a:ln>
              <a:solidFill>
                <a:srgbClr val="083D65"/>
              </a:solidFill>
              <a:effectLst/>
              <a:uLnTx/>
              <a:uFillTx/>
              <a:latin typeface="Assistant ExtraBold" pitchFamily="2" charset="-79"/>
              <a:ea typeface="Open Sans" panose="020B0606030504020204" pitchFamily="34" charset="0"/>
              <a:cs typeface="Assistant ExtraBold" pitchFamily="2" charset="-79"/>
            </a:endParaRPr>
          </a:p>
        </p:txBody>
      </p:sp>
      <p:graphicFrame>
        <p:nvGraphicFramePr>
          <p:cNvPr id="7" name="Table 6"/>
          <p:cNvGraphicFramePr>
            <a:graphicFrameLocks noGrp="1"/>
          </p:cNvGraphicFramePr>
          <p:nvPr>
            <p:extLst>
              <p:ext uri="{D42A27DB-BD31-4B8C-83A1-F6EECF244321}">
                <p14:modId xmlns:p14="http://schemas.microsoft.com/office/powerpoint/2010/main" val="821409071"/>
              </p:ext>
            </p:extLst>
          </p:nvPr>
        </p:nvGraphicFramePr>
        <p:xfrm>
          <a:off x="587918" y="1395991"/>
          <a:ext cx="11021490" cy="4946935"/>
        </p:xfrm>
        <a:graphic>
          <a:graphicData uri="http://schemas.openxmlformats.org/drawingml/2006/table">
            <a:tbl>
              <a:tblPr firstRow="1" bandRow="1">
                <a:tableStyleId>{16D9F66E-5EB9-4882-86FB-DCBF35E3C3E4}</a:tableStyleId>
              </a:tblPr>
              <a:tblGrid>
                <a:gridCol w="11021490">
                  <a:extLst>
                    <a:ext uri="{9D8B030D-6E8A-4147-A177-3AD203B41FA5}">
                      <a16:colId xmlns:a16="http://schemas.microsoft.com/office/drawing/2014/main" val="752666344"/>
                    </a:ext>
                  </a:extLst>
                </a:gridCol>
              </a:tblGrid>
              <a:tr h="1150450">
                <a:tc>
                  <a:txBody>
                    <a:bodyPr/>
                    <a:lstStyle/>
                    <a:p>
                      <a:pPr marL="0" indent="0" algn="just">
                        <a:lnSpc>
                          <a:spcPct val="100000"/>
                        </a:lnSpc>
                        <a:buNone/>
                      </a:pPr>
                      <a:r>
                        <a:rPr lang="en-US" b="0" dirty="0" smtClean="0"/>
                        <a:t>1. Environmental Preservation is Critical for Future Generations Ensuring environmental sustainability is essential to protect natural resources and eco systems. The health of the Assam region depends on sustainable practices. Neglecting this can lead to irreversible damage and biodiversity loss.</a:t>
                      </a:r>
                    </a:p>
                  </a:txBody>
                  <a:tcPr/>
                </a:tc>
                <a:extLst>
                  <a:ext uri="{0D108BD9-81ED-4DB2-BD59-A6C34878D82A}">
                    <a16:rowId xmlns:a16="http://schemas.microsoft.com/office/drawing/2014/main" val="1314567373"/>
                  </a:ext>
                </a:extLst>
              </a:tr>
              <a:tr h="1150450">
                <a:tc>
                  <a:txBody>
                    <a:bodyPr/>
                    <a:lstStyle/>
                    <a:p>
                      <a:pPr marL="0" indent="0" algn="just">
                        <a:lnSpc>
                          <a:spcPct val="100000"/>
                        </a:lnSpc>
                        <a:buNone/>
                      </a:pPr>
                      <a:r>
                        <a:rPr lang="en-US" b="0" dirty="0" smtClean="0"/>
                        <a:t>2. Consumers are Increasingly Seeking Sustainable and Healthy Product Options Growing demand for eco-friendly and health-conscious products. Consumers prefer products with minimal environmental impact. Meeting market demand requires sustainable and eco-friendly solutions.</a:t>
                      </a:r>
                    </a:p>
                  </a:txBody>
                  <a:tcPr/>
                </a:tc>
                <a:extLst>
                  <a:ext uri="{0D108BD9-81ED-4DB2-BD59-A6C34878D82A}">
                    <a16:rowId xmlns:a16="http://schemas.microsoft.com/office/drawing/2014/main" val="4026317878"/>
                  </a:ext>
                </a:extLst>
              </a:tr>
              <a:tr h="1150450">
                <a:tc>
                  <a:txBody>
                    <a:bodyPr/>
                    <a:lstStyle/>
                    <a:p>
                      <a:pPr marL="0" indent="0" algn="just">
                        <a:lnSpc>
                          <a:spcPct val="100000"/>
                        </a:lnSpc>
                        <a:buNone/>
                      </a:pPr>
                      <a:r>
                        <a:rPr lang="en-US" b="0" dirty="0" smtClean="0"/>
                        <a:t>3. Supporting Local Artisans and Farmers Can Boost Rural Economies Empowering local artisans and farmers through improved market access. Better marketing strategies can generate economic benefits for rural communities. Support enhances livelihoods, preserves traditional crafts, and promotes sustainable agricultural practices.</a:t>
                      </a:r>
                    </a:p>
                  </a:txBody>
                  <a:tcPr/>
                </a:tc>
                <a:extLst>
                  <a:ext uri="{0D108BD9-81ED-4DB2-BD59-A6C34878D82A}">
                    <a16:rowId xmlns:a16="http://schemas.microsoft.com/office/drawing/2014/main" val="1982294929"/>
                  </a:ext>
                </a:extLst>
              </a:tr>
              <a:tr h="1495585">
                <a:tc>
                  <a:txBody>
                    <a:bodyPr/>
                    <a:lstStyle/>
                    <a:p>
                      <a:pPr marL="0" indent="0" algn="just">
                        <a:lnSpc>
                          <a:spcPct val="100000"/>
                        </a:lnSpc>
                        <a:buNone/>
                      </a:pPr>
                      <a:r>
                        <a:rPr lang="en-US" b="0" dirty="0" smtClean="0"/>
                        <a:t>4. Natural Resources and Products Lack Market Access Due to Connectivity Issues Many valuable natural resources and locally produced goods remain underutilized or undervalued. Poor market access and connectivity challenges hinder their integration into mainstream economic activities. Enhancing connectivity and resource integration can drive economic growth and ensure fair distribution of benefits.</a:t>
                      </a:r>
                      <a:endParaRPr lang="en-US" b="0" dirty="0"/>
                    </a:p>
                  </a:txBody>
                  <a:tcPr/>
                </a:tc>
                <a:extLst>
                  <a:ext uri="{0D108BD9-81ED-4DB2-BD59-A6C34878D82A}">
                    <a16:rowId xmlns:a16="http://schemas.microsoft.com/office/drawing/2014/main" val="402026621"/>
                  </a:ext>
                </a:extLst>
              </a:tr>
            </a:tbl>
          </a:graphicData>
        </a:graphic>
      </p:graphicFrame>
      <p:sp>
        <p:nvSpPr>
          <p:cNvPr id="8"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05</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606069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732747" y="250132"/>
            <a:ext cx="6726506" cy="492443"/>
          </a:xfrm>
          <a:prstGeom prst="rect">
            <a:avLst/>
          </a:prstGeom>
        </p:spPr>
        <p:txBody>
          <a:bodyPr wrap="square" lIns="0" tIns="0" rIns="0" bIns="0">
            <a:spAutoFit/>
          </a:bodyPr>
          <a:lstStyle/>
          <a:p>
            <a:pPr lvl="0" algn="ctr">
              <a:defRPr/>
            </a:pPr>
            <a:r>
              <a:rPr lang="en-IN" sz="3200" dirty="0">
                <a:latin typeface="Assistant ExtraBold" pitchFamily="2" charset="-79"/>
                <a:cs typeface="Assistant ExtraBold" pitchFamily="2" charset="-79"/>
              </a:rPr>
              <a:t>Our Solution (GBI Approach) </a:t>
            </a:r>
            <a:endParaRPr kumimoji="0" lang="en-US" sz="3200" b="1" i="0" u="none" strike="noStrike" kern="1200" cap="none" spc="0" normalizeH="0" baseline="0" noProof="0" dirty="0">
              <a:ln>
                <a:noFill/>
              </a:ln>
              <a:solidFill>
                <a:srgbClr val="083D65"/>
              </a:solidFill>
              <a:effectLst/>
              <a:uLnTx/>
              <a:uFillTx/>
              <a:latin typeface="Assistant ExtraBold" pitchFamily="2" charset="-79"/>
              <a:cs typeface="Assistant ExtraBold" pitchFamily="2" charset="-79"/>
            </a:endParaRP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8" name="Group 217">
            <a:extLst>
              <a:ext uri="{FF2B5EF4-FFF2-40B4-BE49-F238E27FC236}">
                <a16:creationId xmlns:a16="http://schemas.microsoft.com/office/drawing/2014/main" id="{7D2AC6DF-FF9A-488F-9123-53AA85D9365B}"/>
              </a:ext>
            </a:extLst>
          </p:cNvPr>
          <p:cNvGrpSpPr/>
          <p:nvPr/>
        </p:nvGrpSpPr>
        <p:grpSpPr>
          <a:xfrm>
            <a:off x="600617" y="1586464"/>
            <a:ext cx="3209383" cy="4578362"/>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ctangle 98">
            <a:extLst>
              <a:ext uri="{FF2B5EF4-FFF2-40B4-BE49-F238E27FC236}">
                <a16:creationId xmlns:a16="http://schemas.microsoft.com/office/drawing/2014/main" id="{1AA2A670-4772-4504-9A86-BE460BACA39F}"/>
              </a:ext>
            </a:extLst>
          </p:cNvPr>
          <p:cNvSpPr/>
          <p:nvPr/>
        </p:nvSpPr>
        <p:spPr>
          <a:xfrm>
            <a:off x="2732747" y="751413"/>
            <a:ext cx="6726506" cy="369332"/>
          </a:xfrm>
          <a:prstGeom prst="rect">
            <a:avLst/>
          </a:prstGeom>
        </p:spPr>
        <p:txBody>
          <a:bodyPr wrap="square" lIns="0" tIns="0" rIns="0" bIns="0">
            <a:spAutoFit/>
          </a:bodyPr>
          <a:lstStyle/>
          <a:p>
            <a:pPr lvl="0" algn="ctr">
              <a:defRPr/>
            </a:pPr>
            <a:r>
              <a:rPr lang="en-IN" sz="2400" dirty="0">
                <a:latin typeface="+mj-lt"/>
              </a:rPr>
              <a:t>Productions &amp; Marketing:</a:t>
            </a:r>
            <a:endParaRPr kumimoji="0" lang="en-US" sz="2400" b="1" i="0" u="none" strike="noStrike" kern="1200" cap="none" spc="0" normalizeH="0" baseline="0" noProof="0" dirty="0">
              <a:ln>
                <a:noFill/>
              </a:ln>
              <a:solidFill>
                <a:srgbClr val="083D65"/>
              </a:solidFill>
              <a:effectLst/>
              <a:uLnTx/>
              <a:uFillTx/>
              <a:latin typeface="+mj-lt"/>
              <a:cs typeface="Assistant ExtraBold" pitchFamily="2" charset="-79"/>
            </a:endParaRPr>
          </a:p>
        </p:txBody>
      </p:sp>
      <p:sp>
        <p:nvSpPr>
          <p:cNvPr id="100" name="Rectangle 99">
            <a:extLst>
              <a:ext uri="{FF2B5EF4-FFF2-40B4-BE49-F238E27FC236}">
                <a16:creationId xmlns:a16="http://schemas.microsoft.com/office/drawing/2014/main" id="{1AA2A670-4772-4504-9A86-BE460BACA39F}"/>
              </a:ext>
            </a:extLst>
          </p:cNvPr>
          <p:cNvSpPr/>
          <p:nvPr/>
        </p:nvSpPr>
        <p:spPr>
          <a:xfrm>
            <a:off x="2732747" y="1081915"/>
            <a:ext cx="6726506" cy="369332"/>
          </a:xfrm>
          <a:prstGeom prst="rect">
            <a:avLst/>
          </a:prstGeom>
        </p:spPr>
        <p:txBody>
          <a:bodyPr wrap="square" lIns="0" tIns="0" rIns="0" bIns="0">
            <a:spAutoFit/>
          </a:bodyPr>
          <a:lstStyle/>
          <a:p>
            <a:pPr lvl="0" algn="ctr">
              <a:defRPr/>
            </a:pPr>
            <a:r>
              <a:rPr lang="en-IN" sz="2400" dirty="0">
                <a:latin typeface="+mj-lt"/>
              </a:rPr>
              <a:t>Organic Agro-products</a:t>
            </a:r>
            <a:endParaRPr kumimoji="0" lang="en-US" sz="2400" b="1" i="0" u="none" strike="noStrike" kern="1200" cap="none" spc="0" normalizeH="0" baseline="0" noProof="0" dirty="0">
              <a:ln>
                <a:noFill/>
              </a:ln>
              <a:solidFill>
                <a:srgbClr val="083D65"/>
              </a:solidFill>
              <a:effectLst/>
              <a:uLnTx/>
              <a:uFillTx/>
              <a:latin typeface="+mj-lt"/>
              <a:cs typeface="Assistant ExtraBold" pitchFamily="2" charset="-79"/>
            </a:endParaRPr>
          </a:p>
        </p:txBody>
      </p:sp>
      <p:sp>
        <p:nvSpPr>
          <p:cNvPr id="101" name="Rectangle 100">
            <a:extLst>
              <a:ext uri="{FF2B5EF4-FFF2-40B4-BE49-F238E27FC236}">
                <a16:creationId xmlns:a16="http://schemas.microsoft.com/office/drawing/2014/main" id="{5BC30E7C-5C96-4416-A4EC-46663B83EDE4}"/>
              </a:ext>
            </a:extLst>
          </p:cNvPr>
          <p:cNvSpPr/>
          <p:nvPr/>
        </p:nvSpPr>
        <p:spPr>
          <a:xfrm>
            <a:off x="600617" y="1812579"/>
            <a:ext cx="3209383" cy="4154984"/>
          </a:xfrm>
          <a:prstGeom prst="rect">
            <a:avLst/>
          </a:prstGeom>
        </p:spPr>
        <p:txBody>
          <a:bodyPr wrap="square" lIns="0" tIns="0" rIns="0" bIns="0">
            <a:spAutoFit/>
          </a:bodyPr>
          <a:lstStyle/>
          <a:p>
            <a:pPr algn="just"/>
            <a:r>
              <a:rPr lang="en-IN" b="1" dirty="0"/>
              <a:t>Productions : </a:t>
            </a:r>
            <a:r>
              <a:rPr lang="en-IN" dirty="0"/>
              <a:t>Local unique spices, such as </a:t>
            </a:r>
            <a:r>
              <a:rPr lang="en-IN" dirty="0" err="1"/>
              <a:t>Tezpata</a:t>
            </a:r>
            <a:r>
              <a:rPr lang="en-IN" dirty="0"/>
              <a:t>, Dry </a:t>
            </a:r>
            <a:r>
              <a:rPr lang="en-IN" dirty="0" err="1"/>
              <a:t>hatkora</a:t>
            </a:r>
            <a:r>
              <a:rPr lang="en-IN" dirty="0"/>
              <a:t>, Aromatic rice, diabetic friendly rice, </a:t>
            </a:r>
            <a:r>
              <a:rPr lang="en-IN" dirty="0" err="1"/>
              <a:t>kajira</a:t>
            </a:r>
            <a:r>
              <a:rPr lang="en-IN" dirty="0"/>
              <a:t> rice sticky rice, </a:t>
            </a:r>
            <a:r>
              <a:rPr lang="en-IN" dirty="0" err="1"/>
              <a:t>Gobindobhog</a:t>
            </a:r>
            <a:r>
              <a:rPr lang="en-IN" dirty="0"/>
              <a:t> rice, different regional rice varieties, and spices from major Indian agricultural regions. </a:t>
            </a:r>
            <a:endParaRPr lang="en-IN" dirty="0" smtClean="0"/>
          </a:p>
          <a:p>
            <a:pPr algn="just"/>
            <a:endParaRPr lang="en-US" b="1" dirty="0" smtClean="0"/>
          </a:p>
          <a:p>
            <a:pPr algn="just"/>
            <a:r>
              <a:rPr lang="en-US" b="1" dirty="0" smtClean="0"/>
              <a:t>Quality </a:t>
            </a:r>
            <a:r>
              <a:rPr lang="en-US" b="1" dirty="0"/>
              <a:t>Assurance: </a:t>
            </a:r>
            <a:r>
              <a:rPr lang="en-US" dirty="0"/>
              <a:t>100% natural, non-GMO, free from harmful fertilizers/chemicals. </a:t>
            </a:r>
            <a:r>
              <a:rPr lang="en-US" dirty="0" smtClean="0"/>
              <a:t>○ </a:t>
            </a:r>
            <a:r>
              <a:rPr lang="en-US" dirty="0"/>
              <a:t>Branding &amp; Packaging: Modern branding and eco-friendly packaging for global appeal.</a:t>
            </a:r>
          </a:p>
        </p:txBody>
      </p:sp>
      <p:sp>
        <p:nvSpPr>
          <p:cNvPr id="105" name="Rectangle 104">
            <a:extLst>
              <a:ext uri="{FF2B5EF4-FFF2-40B4-BE49-F238E27FC236}">
                <a16:creationId xmlns:a16="http://schemas.microsoft.com/office/drawing/2014/main" id="{5BC30E7C-5C96-4416-A4EC-46663B83EDE4}"/>
              </a:ext>
            </a:extLst>
          </p:cNvPr>
          <p:cNvSpPr/>
          <p:nvPr/>
        </p:nvSpPr>
        <p:spPr>
          <a:xfrm>
            <a:off x="4410469" y="1812579"/>
            <a:ext cx="2965543" cy="2769989"/>
          </a:xfrm>
          <a:prstGeom prst="rect">
            <a:avLst/>
          </a:prstGeom>
        </p:spPr>
        <p:txBody>
          <a:bodyPr wrap="square" lIns="0" tIns="0" rIns="0" bIns="0">
            <a:spAutoFit/>
          </a:bodyPr>
          <a:lstStyle/>
          <a:p>
            <a:pPr algn="just"/>
            <a:r>
              <a:rPr lang="en-IN" dirty="0">
                <a:latin typeface="+mj-lt"/>
              </a:rPr>
              <a:t>Global Market </a:t>
            </a:r>
            <a:r>
              <a:rPr lang="en-IN" dirty="0" smtClean="0">
                <a:latin typeface="+mj-lt"/>
              </a:rPr>
              <a:t>Expansion</a:t>
            </a:r>
          </a:p>
          <a:p>
            <a:pPr algn="just"/>
            <a:r>
              <a:rPr lang="en-US" dirty="0"/>
              <a:t>Including Basmati rice, non-Basmati varieties, and more different spices, sugar, </a:t>
            </a:r>
            <a:r>
              <a:rPr lang="en-US" dirty="0" err="1"/>
              <a:t>jaggery</a:t>
            </a:r>
            <a:r>
              <a:rPr lang="en-US" dirty="0"/>
              <a:t> from major Indian agricultural regions </a:t>
            </a:r>
            <a:endParaRPr lang="en-US" dirty="0" smtClean="0"/>
          </a:p>
          <a:p>
            <a:pPr algn="just"/>
            <a:endParaRPr lang="en-US" dirty="0"/>
          </a:p>
          <a:p>
            <a:pPr algn="just"/>
            <a:r>
              <a:rPr lang="en-US" b="1" dirty="0" smtClean="0"/>
              <a:t>Connecting small- </a:t>
            </a:r>
            <a:r>
              <a:rPr lang="en-US" dirty="0" smtClean="0"/>
              <a:t>scale </a:t>
            </a:r>
            <a:r>
              <a:rPr lang="en-US" dirty="0"/>
              <a:t>farmers and artisans to international buyers.</a:t>
            </a:r>
            <a:r>
              <a:rPr lang="en-IN" dirty="0" smtClean="0">
                <a:latin typeface="+mj-lt"/>
              </a:rPr>
              <a:t> </a:t>
            </a:r>
            <a:endParaRPr lang="en-US" dirty="0">
              <a:latin typeface="+mj-lt"/>
            </a:endParaRPr>
          </a:p>
        </p:txBody>
      </p:sp>
      <p:sp>
        <p:nvSpPr>
          <p:cNvPr id="106" name="Rectangle 105">
            <a:extLst>
              <a:ext uri="{FF2B5EF4-FFF2-40B4-BE49-F238E27FC236}">
                <a16:creationId xmlns:a16="http://schemas.microsoft.com/office/drawing/2014/main" id="{5BC30E7C-5C96-4416-A4EC-46663B83EDE4}"/>
              </a:ext>
            </a:extLst>
          </p:cNvPr>
          <p:cNvSpPr/>
          <p:nvPr/>
        </p:nvSpPr>
        <p:spPr>
          <a:xfrm>
            <a:off x="7976481" y="1812579"/>
            <a:ext cx="3036959" cy="3600986"/>
          </a:xfrm>
          <a:prstGeom prst="rect">
            <a:avLst/>
          </a:prstGeom>
        </p:spPr>
        <p:txBody>
          <a:bodyPr wrap="square" lIns="0" tIns="0" rIns="0" bIns="0">
            <a:spAutoFit/>
          </a:bodyPr>
          <a:lstStyle/>
          <a:p>
            <a:pPr algn="just"/>
            <a:r>
              <a:rPr lang="en-IN" b="1" dirty="0" smtClean="0"/>
              <a:t>Sustainability </a:t>
            </a:r>
            <a:r>
              <a:rPr lang="en-IN" b="1" dirty="0"/>
              <a:t>&amp; Climate-</a:t>
            </a:r>
            <a:r>
              <a:rPr lang="en-IN" dirty="0"/>
              <a:t>Resilient Farming </a:t>
            </a:r>
            <a:endParaRPr lang="en-IN" dirty="0" smtClean="0"/>
          </a:p>
          <a:p>
            <a:pPr algn="just"/>
            <a:endParaRPr lang="en-IN" b="1" dirty="0" smtClean="0"/>
          </a:p>
          <a:p>
            <a:pPr algn="just"/>
            <a:r>
              <a:rPr lang="en-IN" b="1" dirty="0" smtClean="0"/>
              <a:t>Adoption </a:t>
            </a:r>
            <a:r>
              <a:rPr lang="en-IN" b="1" dirty="0"/>
              <a:t>of regenerative </a:t>
            </a:r>
            <a:r>
              <a:rPr lang="en-IN" b="1" dirty="0" smtClean="0"/>
              <a:t>multi-</a:t>
            </a:r>
            <a:r>
              <a:rPr lang="en-IN" dirty="0" smtClean="0"/>
              <a:t> crop </a:t>
            </a:r>
            <a:r>
              <a:rPr lang="en-IN" dirty="0"/>
              <a:t>farming techniques. </a:t>
            </a:r>
            <a:endParaRPr lang="en-IN" dirty="0" smtClean="0"/>
          </a:p>
          <a:p>
            <a:pPr algn="just"/>
            <a:endParaRPr lang="en-IN" dirty="0"/>
          </a:p>
          <a:p>
            <a:pPr algn="just"/>
            <a:r>
              <a:rPr lang="en-IN" b="1" dirty="0" smtClean="0"/>
              <a:t>Education </a:t>
            </a:r>
            <a:r>
              <a:rPr lang="en-IN" b="1" dirty="0"/>
              <a:t>and training for 1,0000+ </a:t>
            </a:r>
            <a:r>
              <a:rPr lang="en-IN" dirty="0"/>
              <a:t>small farmers on </a:t>
            </a:r>
            <a:r>
              <a:rPr lang="en-IN" dirty="0" smtClean="0"/>
              <a:t>eco-  friendly </a:t>
            </a:r>
            <a:r>
              <a:rPr lang="en-IN" dirty="0"/>
              <a:t>practices. </a:t>
            </a:r>
            <a:endParaRPr lang="en-IN" dirty="0" smtClean="0"/>
          </a:p>
          <a:p>
            <a:pPr algn="just"/>
            <a:endParaRPr lang="en-IN" b="1" dirty="0" smtClean="0"/>
          </a:p>
          <a:p>
            <a:pPr algn="just"/>
            <a:r>
              <a:rPr lang="en-IN" b="1" dirty="0" smtClean="0"/>
              <a:t>Promoting climate </a:t>
            </a:r>
            <a:r>
              <a:rPr lang="en-IN" dirty="0" smtClean="0"/>
              <a:t>- Resilient </a:t>
            </a:r>
            <a:r>
              <a:rPr lang="en-IN" dirty="0"/>
              <a:t>methods to combat environmental degradation. </a:t>
            </a:r>
            <a:endParaRPr lang="en-US" dirty="0">
              <a:latin typeface="+mj-lt"/>
            </a:endParaRPr>
          </a:p>
        </p:txBody>
      </p:sp>
      <p:grpSp>
        <p:nvGrpSpPr>
          <p:cNvPr id="107" name="Group 106">
            <a:extLst>
              <a:ext uri="{FF2B5EF4-FFF2-40B4-BE49-F238E27FC236}">
                <a16:creationId xmlns:a16="http://schemas.microsoft.com/office/drawing/2014/main" id="{7D2AC6DF-FF9A-488F-9123-53AA85D9365B}"/>
              </a:ext>
            </a:extLst>
          </p:cNvPr>
          <p:cNvGrpSpPr/>
          <p:nvPr/>
        </p:nvGrpSpPr>
        <p:grpSpPr>
          <a:xfrm>
            <a:off x="4410469" y="1586464"/>
            <a:ext cx="2853931" cy="4578362"/>
            <a:chOff x="600617" y="1217205"/>
            <a:chExt cx="2504839" cy="3373586"/>
          </a:xfrm>
        </p:grpSpPr>
        <p:sp>
          <p:nvSpPr>
            <p:cNvPr id="108" name="Rectangle 107">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7D2AC6DF-FF9A-488F-9123-53AA85D9365B}"/>
              </a:ext>
            </a:extLst>
          </p:cNvPr>
          <p:cNvGrpSpPr/>
          <p:nvPr/>
        </p:nvGrpSpPr>
        <p:grpSpPr>
          <a:xfrm>
            <a:off x="7895349" y="1586464"/>
            <a:ext cx="3118091" cy="4578362"/>
            <a:chOff x="600617" y="1217205"/>
            <a:chExt cx="2504839" cy="3373586"/>
          </a:xfrm>
        </p:grpSpPr>
        <p:sp>
          <p:nvSpPr>
            <p:cNvPr id="111" name="Rectangle 110">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06</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0" y="0"/>
            <a:ext cx="12192000" cy="2349661"/>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73714BC-1D6D-47E8-BDBC-A4EE1D7C9B24}"/>
              </a:ext>
            </a:extLst>
          </p:cNvPr>
          <p:cNvSpPr/>
          <p:nvPr/>
        </p:nvSpPr>
        <p:spPr>
          <a:xfrm>
            <a:off x="1493384" y="602607"/>
            <a:ext cx="8859984" cy="553998"/>
          </a:xfrm>
          <a:prstGeom prst="rect">
            <a:avLst/>
          </a:prstGeom>
        </p:spPr>
        <p:txBody>
          <a:bodyPr wrap="square" lIns="0" tIns="0" rIns="0" bIns="0">
            <a:spAutoFit/>
          </a:bodyPr>
          <a:lstStyle/>
          <a:p>
            <a:r>
              <a:rPr lang="en-IN" sz="3600" dirty="0">
                <a:latin typeface="Assistant ExtraBold" pitchFamily="2" charset="-79"/>
                <a:cs typeface="Assistant ExtraBold" pitchFamily="2" charset="-79"/>
              </a:rPr>
              <a:t>Stakeholder Involvement &amp; Social Impact</a:t>
            </a:r>
            <a:endParaRPr kumimoji="0" lang="en-US" sz="5400" b="1" i="0" u="none" strike="noStrike" kern="1200" cap="none" spc="0" normalizeH="0" baseline="0" noProof="0" dirty="0">
              <a:ln>
                <a:noFill/>
              </a:ln>
              <a:solidFill>
                <a:srgbClr val="083D65"/>
              </a:solidFill>
              <a:effectLst/>
              <a:uLnTx/>
              <a:uFillTx/>
              <a:latin typeface="Assistant ExtraBold" pitchFamily="2" charset="-79"/>
              <a:ea typeface="Open Sans" panose="020B0606030504020204" pitchFamily="34" charset="0"/>
              <a:cs typeface="Assistant ExtraBold" pitchFamily="2" charset="-79"/>
            </a:endParaRPr>
          </a:p>
        </p:txBody>
      </p:sp>
      <p:graphicFrame>
        <p:nvGraphicFramePr>
          <p:cNvPr id="5" name="Table 4"/>
          <p:cNvGraphicFramePr>
            <a:graphicFrameLocks noGrp="1"/>
          </p:cNvGraphicFramePr>
          <p:nvPr>
            <p:extLst>
              <p:ext uri="{D42A27DB-BD31-4B8C-83A1-F6EECF244321}">
                <p14:modId xmlns:p14="http://schemas.microsoft.com/office/powerpoint/2010/main" val="2053439498"/>
              </p:ext>
            </p:extLst>
          </p:nvPr>
        </p:nvGraphicFramePr>
        <p:xfrm>
          <a:off x="1027756" y="1307070"/>
          <a:ext cx="10396455" cy="5105304"/>
        </p:xfrm>
        <a:graphic>
          <a:graphicData uri="http://schemas.openxmlformats.org/drawingml/2006/table">
            <a:tbl>
              <a:tblPr firstRow="1" bandRow="1">
                <a:tableStyleId>{16D9F66E-5EB9-4882-86FB-DCBF35E3C3E4}</a:tableStyleId>
              </a:tblPr>
              <a:tblGrid>
                <a:gridCol w="10396455">
                  <a:extLst>
                    <a:ext uri="{9D8B030D-6E8A-4147-A177-3AD203B41FA5}">
                      <a16:colId xmlns:a16="http://schemas.microsoft.com/office/drawing/2014/main" val="752666344"/>
                    </a:ext>
                  </a:extLst>
                </a:gridCol>
              </a:tblGrid>
              <a:tr h="425442">
                <a:tc>
                  <a:txBody>
                    <a:bodyPr/>
                    <a:lstStyle/>
                    <a:p>
                      <a:pPr marL="285750" indent="-285750" algn="just">
                        <a:lnSpc>
                          <a:spcPct val="100000"/>
                        </a:lnSpc>
                        <a:buFont typeface="Arial" panose="020B0604020202020204" pitchFamily="34" charset="0"/>
                        <a:buChar char="•"/>
                      </a:pPr>
                      <a:r>
                        <a:rPr lang="en-US" b="0" dirty="0" smtClean="0"/>
                        <a:t>Environmentally Conscious Consumers </a:t>
                      </a:r>
                    </a:p>
                  </a:txBody>
                  <a:tcPr/>
                </a:tc>
                <a:extLst>
                  <a:ext uri="{0D108BD9-81ED-4DB2-BD59-A6C34878D82A}">
                    <a16:rowId xmlns:a16="http://schemas.microsoft.com/office/drawing/2014/main" val="1314567373"/>
                  </a:ext>
                </a:extLst>
              </a:tr>
              <a:tr h="425442">
                <a:tc>
                  <a:txBody>
                    <a:bodyPr/>
                    <a:lstStyle/>
                    <a:p>
                      <a:pPr marL="285750" indent="-285750" algn="just">
                        <a:lnSpc>
                          <a:spcPct val="100000"/>
                        </a:lnSpc>
                        <a:buFont typeface="Arial" panose="020B0604020202020204" pitchFamily="34" charset="0"/>
                        <a:buChar char="•"/>
                      </a:pPr>
                      <a:r>
                        <a:rPr lang="en-US" b="0" dirty="0" smtClean="0"/>
                        <a:t>Demand for organic, eco-friendly, and sustainable products is increasing. </a:t>
                      </a:r>
                    </a:p>
                  </a:txBody>
                  <a:tcPr/>
                </a:tc>
                <a:extLst>
                  <a:ext uri="{0D108BD9-81ED-4DB2-BD59-A6C34878D82A}">
                    <a16:rowId xmlns:a16="http://schemas.microsoft.com/office/drawing/2014/main" val="4026317878"/>
                  </a:ext>
                </a:extLst>
              </a:tr>
              <a:tr h="425442">
                <a:tc>
                  <a:txBody>
                    <a:bodyPr/>
                    <a:lstStyle/>
                    <a:p>
                      <a:pPr marL="285750" indent="-285750" algn="just">
                        <a:lnSpc>
                          <a:spcPct val="100000"/>
                        </a:lnSpc>
                        <a:buFont typeface="Arial" panose="020B0604020202020204" pitchFamily="34" charset="0"/>
                        <a:buChar char="•"/>
                      </a:pPr>
                      <a:r>
                        <a:rPr lang="en-US" b="0" dirty="0" smtClean="0"/>
                        <a:t>GBI ensures natural, nutritious, and premium agro-products. </a:t>
                      </a:r>
                    </a:p>
                  </a:txBody>
                  <a:tcPr/>
                </a:tc>
                <a:extLst>
                  <a:ext uri="{0D108BD9-81ED-4DB2-BD59-A6C34878D82A}">
                    <a16:rowId xmlns:a16="http://schemas.microsoft.com/office/drawing/2014/main" val="1982294929"/>
                  </a:ext>
                </a:extLst>
              </a:tr>
              <a:tr h="425442">
                <a:tc>
                  <a:txBody>
                    <a:bodyPr/>
                    <a:lstStyle/>
                    <a:p>
                      <a:pPr marL="285750" indent="-285750" algn="just">
                        <a:lnSpc>
                          <a:spcPct val="100000"/>
                        </a:lnSpc>
                        <a:buFont typeface="Arial" panose="020B0604020202020204" pitchFamily="34" charset="0"/>
                        <a:buChar char="•"/>
                      </a:pPr>
                      <a:r>
                        <a:rPr lang="en-US" b="0" dirty="0" smtClean="0"/>
                        <a:t>Local Farmers &amp; Artisans </a:t>
                      </a:r>
                    </a:p>
                  </a:txBody>
                  <a:tcPr/>
                </a:tc>
                <a:extLst>
                  <a:ext uri="{0D108BD9-81ED-4DB2-BD59-A6C34878D82A}">
                    <a16:rowId xmlns:a16="http://schemas.microsoft.com/office/drawing/2014/main" val="402026621"/>
                  </a:ext>
                </a:extLst>
              </a:tr>
              <a:tr h="425442">
                <a:tc>
                  <a:txBody>
                    <a:bodyPr/>
                    <a:lstStyle/>
                    <a:p>
                      <a:pPr marL="285750" indent="-285750" algn="just">
                        <a:lnSpc>
                          <a:spcPct val="100000"/>
                        </a:lnSpc>
                        <a:buFont typeface="Arial" panose="020B0604020202020204" pitchFamily="34" charset="0"/>
                        <a:buChar char="•"/>
                      </a:pPr>
                      <a:r>
                        <a:rPr lang="en-US" b="0" dirty="0" smtClean="0"/>
                        <a:t>Addressing market access, branding, and fair pricing issues. </a:t>
                      </a:r>
                    </a:p>
                  </a:txBody>
                  <a:tcPr/>
                </a:tc>
                <a:extLst>
                  <a:ext uri="{0D108BD9-81ED-4DB2-BD59-A6C34878D82A}">
                    <a16:rowId xmlns:a16="http://schemas.microsoft.com/office/drawing/2014/main" val="3265287625"/>
                  </a:ext>
                </a:extLst>
              </a:tr>
              <a:tr h="425442">
                <a:tc>
                  <a:txBody>
                    <a:bodyPr/>
                    <a:lstStyle/>
                    <a:p>
                      <a:pPr marL="285750" indent="-285750" algn="just">
                        <a:lnSpc>
                          <a:spcPct val="100000"/>
                        </a:lnSpc>
                        <a:buFont typeface="Arial" panose="020B0604020202020204" pitchFamily="34" charset="0"/>
                        <a:buChar char="•"/>
                      </a:pPr>
                      <a:r>
                        <a:rPr lang="en-US" b="0" dirty="0" smtClean="0"/>
                        <a:t>Skill development &amp; training programs for climate-resilient farming. </a:t>
                      </a:r>
                    </a:p>
                  </a:txBody>
                  <a:tcPr/>
                </a:tc>
                <a:extLst>
                  <a:ext uri="{0D108BD9-81ED-4DB2-BD59-A6C34878D82A}">
                    <a16:rowId xmlns:a16="http://schemas.microsoft.com/office/drawing/2014/main" val="4135871935"/>
                  </a:ext>
                </a:extLst>
              </a:tr>
              <a:tr h="425442">
                <a:tc>
                  <a:txBody>
                    <a:bodyPr/>
                    <a:lstStyle/>
                    <a:p>
                      <a:pPr marL="285750" indent="-285750" algn="just">
                        <a:lnSpc>
                          <a:spcPct val="100000"/>
                        </a:lnSpc>
                        <a:buFont typeface="Arial" panose="020B0604020202020204" pitchFamily="34" charset="0"/>
                        <a:buChar char="•"/>
                      </a:pPr>
                      <a:r>
                        <a:rPr lang="en-US" b="0" dirty="0" smtClean="0"/>
                        <a:t>Global Markets Looking for Sustainable Products </a:t>
                      </a:r>
                    </a:p>
                  </a:txBody>
                  <a:tcPr/>
                </a:tc>
                <a:extLst>
                  <a:ext uri="{0D108BD9-81ED-4DB2-BD59-A6C34878D82A}">
                    <a16:rowId xmlns:a16="http://schemas.microsoft.com/office/drawing/2014/main" val="2894657558"/>
                  </a:ext>
                </a:extLst>
              </a:tr>
              <a:tr h="425442">
                <a:tc>
                  <a:txBody>
                    <a:bodyPr/>
                    <a:lstStyle/>
                    <a:p>
                      <a:pPr marL="285750" indent="-285750" algn="just">
                        <a:lnSpc>
                          <a:spcPct val="100000"/>
                        </a:lnSpc>
                        <a:buFont typeface="Arial" panose="020B0604020202020204" pitchFamily="34" charset="0"/>
                        <a:buChar char="•"/>
                      </a:pPr>
                      <a:r>
                        <a:rPr lang="en-US" b="0" dirty="0" smtClean="0"/>
                        <a:t>Middle East &amp; Africa markets are shifting towards organic &amp; premium food products. </a:t>
                      </a:r>
                    </a:p>
                  </a:txBody>
                  <a:tcPr/>
                </a:tc>
                <a:extLst>
                  <a:ext uri="{0D108BD9-81ED-4DB2-BD59-A6C34878D82A}">
                    <a16:rowId xmlns:a16="http://schemas.microsoft.com/office/drawing/2014/main" val="2873962350"/>
                  </a:ext>
                </a:extLst>
              </a:tr>
              <a:tr h="425442">
                <a:tc>
                  <a:txBody>
                    <a:bodyPr/>
                    <a:lstStyle/>
                    <a:p>
                      <a:pPr marL="285750" indent="-285750" algn="just">
                        <a:lnSpc>
                          <a:spcPct val="100000"/>
                        </a:lnSpc>
                        <a:buFont typeface="Arial" panose="020B0604020202020204" pitchFamily="34" charset="0"/>
                        <a:buChar char="•"/>
                      </a:pPr>
                      <a:r>
                        <a:rPr lang="en-US" b="0" dirty="0" smtClean="0"/>
                        <a:t>GBI aims to be a trusted supplier of sustainable agro-products. </a:t>
                      </a:r>
                    </a:p>
                  </a:txBody>
                  <a:tcPr/>
                </a:tc>
                <a:extLst>
                  <a:ext uri="{0D108BD9-81ED-4DB2-BD59-A6C34878D82A}">
                    <a16:rowId xmlns:a16="http://schemas.microsoft.com/office/drawing/2014/main" val="4231019812"/>
                  </a:ext>
                </a:extLst>
              </a:tr>
              <a:tr h="425442">
                <a:tc>
                  <a:txBody>
                    <a:bodyPr/>
                    <a:lstStyle/>
                    <a:p>
                      <a:pPr marL="285750" indent="-285750" algn="just">
                        <a:lnSpc>
                          <a:spcPct val="100000"/>
                        </a:lnSpc>
                        <a:buFont typeface="Arial" panose="020B0604020202020204" pitchFamily="34" charset="0"/>
                        <a:buChar char="•"/>
                      </a:pPr>
                      <a:r>
                        <a:rPr lang="en-US" b="0" dirty="0" smtClean="0"/>
                        <a:t>Economic Development in Rural Communities </a:t>
                      </a:r>
                    </a:p>
                  </a:txBody>
                  <a:tcPr/>
                </a:tc>
                <a:extLst>
                  <a:ext uri="{0D108BD9-81ED-4DB2-BD59-A6C34878D82A}">
                    <a16:rowId xmlns:a16="http://schemas.microsoft.com/office/drawing/2014/main" val="3824028860"/>
                  </a:ext>
                </a:extLst>
              </a:tr>
              <a:tr h="425442">
                <a:tc>
                  <a:txBody>
                    <a:bodyPr/>
                    <a:lstStyle/>
                    <a:p>
                      <a:pPr marL="285750" indent="-285750" algn="just">
                        <a:lnSpc>
                          <a:spcPct val="100000"/>
                        </a:lnSpc>
                        <a:buFont typeface="Arial" panose="020B0604020202020204" pitchFamily="34" charset="0"/>
                        <a:buChar char="•"/>
                      </a:pPr>
                      <a:r>
                        <a:rPr lang="en-US" b="0" dirty="0" smtClean="0"/>
                        <a:t>Job creation for farmers &amp; workers in agro-processing units. </a:t>
                      </a:r>
                    </a:p>
                  </a:txBody>
                  <a:tcPr/>
                </a:tc>
                <a:extLst>
                  <a:ext uri="{0D108BD9-81ED-4DB2-BD59-A6C34878D82A}">
                    <a16:rowId xmlns:a16="http://schemas.microsoft.com/office/drawing/2014/main" val="3469076441"/>
                  </a:ext>
                </a:extLst>
              </a:tr>
              <a:tr h="425442">
                <a:tc>
                  <a:txBody>
                    <a:bodyPr/>
                    <a:lstStyle/>
                    <a:p>
                      <a:pPr marL="285750" indent="-285750" algn="just">
                        <a:lnSpc>
                          <a:spcPct val="100000"/>
                        </a:lnSpc>
                        <a:buFont typeface="Arial" panose="020B0604020202020204" pitchFamily="34" charset="0"/>
                        <a:buChar char="•"/>
                      </a:pPr>
                      <a:r>
                        <a:rPr lang="en-US" b="0" dirty="0" smtClean="0"/>
                        <a:t>Reducing migration issues through sustainable employment opportunities. </a:t>
                      </a:r>
                      <a:endParaRPr lang="en-US" b="0" dirty="0"/>
                    </a:p>
                  </a:txBody>
                  <a:tcPr/>
                </a:tc>
                <a:extLst>
                  <a:ext uri="{0D108BD9-81ED-4DB2-BD59-A6C34878D82A}">
                    <a16:rowId xmlns:a16="http://schemas.microsoft.com/office/drawing/2014/main" val="2349459455"/>
                  </a:ext>
                </a:extLst>
              </a:tr>
            </a:tbl>
          </a:graphicData>
        </a:graphic>
      </p:graphicFrame>
      <p:sp>
        <p:nvSpPr>
          <p:cNvPr id="6"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07</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869644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7775372" y="1321275"/>
            <a:ext cx="3502228" cy="379390"/>
          </a:xfrm>
          <a:prstGeom prst="rect">
            <a:avLst/>
          </a:prstGeom>
          <a:solidFill>
            <a:srgbClr val="87B04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000">
              <a:solidFill>
                <a:srgbClr val="87B049"/>
              </a:solidFill>
            </a:endParaRPr>
          </a:p>
        </p:txBody>
      </p:sp>
      <p:sp>
        <p:nvSpPr>
          <p:cNvPr id="25" name="Rectangle 24"/>
          <p:cNvSpPr/>
          <p:nvPr/>
        </p:nvSpPr>
        <p:spPr>
          <a:xfrm>
            <a:off x="600617" y="1321275"/>
            <a:ext cx="2445374" cy="379390"/>
          </a:xfrm>
          <a:prstGeom prst="rect">
            <a:avLst/>
          </a:prstGeom>
          <a:solidFill>
            <a:srgbClr val="87B04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000">
              <a:solidFill>
                <a:srgbClr val="87B049"/>
              </a:solidFill>
            </a:endParaRPr>
          </a:p>
        </p:txBody>
      </p:sp>
      <p:sp>
        <p:nvSpPr>
          <p:cNvPr id="44" name="Rectangle 43">
            <a:extLst>
              <a:ext uri="{FF2B5EF4-FFF2-40B4-BE49-F238E27FC236}">
                <a16:creationId xmlns:a16="http://schemas.microsoft.com/office/drawing/2014/main" id="{1AA2A670-4772-4504-9A86-BE460BACA39F}"/>
              </a:ext>
            </a:extLst>
          </p:cNvPr>
          <p:cNvSpPr/>
          <p:nvPr/>
        </p:nvSpPr>
        <p:spPr>
          <a:xfrm>
            <a:off x="2099186" y="122554"/>
            <a:ext cx="7993626" cy="492443"/>
          </a:xfrm>
          <a:prstGeom prst="rect">
            <a:avLst/>
          </a:prstGeom>
        </p:spPr>
        <p:txBody>
          <a:bodyPr wrap="square" lIns="0" tIns="0" rIns="0" bIns="0">
            <a:spAutoFit/>
          </a:bodyPr>
          <a:lstStyle/>
          <a:p>
            <a:pPr lvl="0" algn="ctr">
              <a:defRPr/>
            </a:pPr>
            <a:r>
              <a:rPr lang="en-IN" sz="3200" dirty="0" smtClean="0">
                <a:latin typeface="Assistant ExtraBold" pitchFamily="2" charset="-79"/>
                <a:cs typeface="Assistant ExtraBold" pitchFamily="2" charset="-79"/>
              </a:rPr>
              <a:t>Product </a:t>
            </a:r>
            <a:r>
              <a:rPr lang="en-IN" sz="3200" dirty="0">
                <a:latin typeface="Assistant ExtraBold" pitchFamily="2" charset="-79"/>
                <a:cs typeface="Assistant ExtraBold" pitchFamily="2" charset="-79"/>
              </a:rPr>
              <a:t>Categories &amp; Market Positioning</a:t>
            </a:r>
            <a:endParaRPr kumimoji="0" lang="en-US" sz="3200" b="1" i="0" u="none" strike="noStrike" kern="1200" cap="none" spc="0" normalizeH="0" baseline="0" noProof="0" dirty="0">
              <a:ln>
                <a:noFill/>
              </a:ln>
              <a:solidFill>
                <a:srgbClr val="083D65"/>
              </a:solidFill>
              <a:effectLst/>
              <a:uLnTx/>
              <a:uFillTx/>
              <a:latin typeface="Assistant ExtraBold" pitchFamily="2" charset="-79"/>
              <a:cs typeface="Assistant ExtraBold" pitchFamily="2" charset="-79"/>
            </a:endParaRP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68578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Rectangle 98">
            <a:extLst>
              <a:ext uri="{FF2B5EF4-FFF2-40B4-BE49-F238E27FC236}">
                <a16:creationId xmlns:a16="http://schemas.microsoft.com/office/drawing/2014/main" id="{1AA2A670-4772-4504-9A86-BE460BACA39F}"/>
              </a:ext>
            </a:extLst>
          </p:cNvPr>
          <p:cNvSpPr/>
          <p:nvPr/>
        </p:nvSpPr>
        <p:spPr>
          <a:xfrm>
            <a:off x="4296651" y="698333"/>
            <a:ext cx="3598698" cy="369332"/>
          </a:xfrm>
          <a:prstGeom prst="rect">
            <a:avLst/>
          </a:prstGeom>
        </p:spPr>
        <p:txBody>
          <a:bodyPr wrap="square" lIns="0" tIns="0" rIns="0" bIns="0">
            <a:spAutoFit/>
          </a:bodyPr>
          <a:lstStyle/>
          <a:p>
            <a:pPr lvl="0" algn="ctr">
              <a:defRPr/>
            </a:pPr>
            <a:r>
              <a:rPr lang="en-IN" sz="2400" dirty="0">
                <a:latin typeface="+mj-lt"/>
              </a:rPr>
              <a:t>Core Product Categories</a:t>
            </a:r>
            <a:endParaRPr kumimoji="0" lang="en-US" sz="2400" b="1" i="0" u="none" strike="noStrike" kern="1200" cap="none" spc="0" normalizeH="0" baseline="0" noProof="0" dirty="0">
              <a:ln>
                <a:noFill/>
              </a:ln>
              <a:solidFill>
                <a:srgbClr val="083D65"/>
              </a:solidFill>
              <a:effectLst/>
              <a:uLnTx/>
              <a:uFillTx/>
              <a:latin typeface="+mj-lt"/>
              <a:cs typeface="Assistant ExtraBold" pitchFamily="2" charset="-79"/>
            </a:endParaRPr>
          </a:p>
        </p:txBody>
      </p:sp>
      <p:sp>
        <p:nvSpPr>
          <p:cNvPr id="101" name="Rectangle 100">
            <a:extLst>
              <a:ext uri="{FF2B5EF4-FFF2-40B4-BE49-F238E27FC236}">
                <a16:creationId xmlns:a16="http://schemas.microsoft.com/office/drawing/2014/main" id="{5BC30E7C-5C96-4416-A4EC-46663B83EDE4}"/>
              </a:ext>
            </a:extLst>
          </p:cNvPr>
          <p:cNvSpPr/>
          <p:nvPr/>
        </p:nvSpPr>
        <p:spPr>
          <a:xfrm>
            <a:off x="600617" y="1802741"/>
            <a:ext cx="3209383" cy="3877985"/>
          </a:xfrm>
          <a:prstGeom prst="rect">
            <a:avLst/>
          </a:prstGeom>
        </p:spPr>
        <p:txBody>
          <a:bodyPr wrap="square" lIns="0" tIns="0" rIns="0" bIns="0">
            <a:spAutoFit/>
          </a:bodyPr>
          <a:lstStyle/>
          <a:p>
            <a:pPr algn="just"/>
            <a:r>
              <a:rPr lang="en-IN" b="1" dirty="0" smtClean="0"/>
              <a:t>Types</a:t>
            </a:r>
            <a:r>
              <a:rPr lang="en-IN" b="1" dirty="0"/>
              <a:t>:</a:t>
            </a:r>
            <a:r>
              <a:rPr lang="en-IN" dirty="0"/>
              <a:t> Basmati, Non-Basmati, Sticky, and Aromatic Rice. </a:t>
            </a:r>
            <a:endParaRPr lang="en-IN" dirty="0" smtClean="0"/>
          </a:p>
          <a:p>
            <a:pPr algn="just"/>
            <a:r>
              <a:rPr lang="en-IN" b="1" dirty="0" smtClean="0"/>
              <a:t>Sourcing </a:t>
            </a:r>
            <a:r>
              <a:rPr lang="en-IN" b="1" dirty="0"/>
              <a:t>Locations:</a:t>
            </a:r>
            <a:r>
              <a:rPr lang="en-IN" dirty="0"/>
              <a:t> Punjab, Haryana, UP, West Bengal, Assam, Tamil Nadu. </a:t>
            </a:r>
          </a:p>
          <a:p>
            <a:pPr algn="just"/>
            <a:r>
              <a:rPr lang="en-IN" b="1" dirty="0" smtClean="0"/>
              <a:t>Target </a:t>
            </a:r>
            <a:r>
              <a:rPr lang="en-IN" b="1" dirty="0"/>
              <a:t>Markets:</a:t>
            </a:r>
            <a:r>
              <a:rPr lang="en-IN" dirty="0"/>
              <a:t> Middle East, Africa, Europe, South Asia </a:t>
            </a:r>
            <a:endParaRPr lang="en-IN" dirty="0" smtClean="0"/>
          </a:p>
          <a:p>
            <a:pPr algn="just"/>
            <a:r>
              <a:rPr lang="en-IN" b="1" dirty="0" smtClean="0"/>
              <a:t>Sourcing </a:t>
            </a:r>
            <a:r>
              <a:rPr lang="en-IN" b="1" dirty="0"/>
              <a:t>Strategy:</a:t>
            </a:r>
            <a:r>
              <a:rPr lang="en-IN" dirty="0"/>
              <a:t> Partnered with farmers &amp; mills, manufacturing units in different Indian regions to ensure high-quality production. </a:t>
            </a:r>
            <a:endParaRPr lang="en-IN" dirty="0" smtClean="0"/>
          </a:p>
          <a:p>
            <a:pPr algn="just"/>
            <a:r>
              <a:rPr lang="en-IN" b="1" dirty="0" smtClean="0"/>
              <a:t>Marketing Strategy : </a:t>
            </a:r>
            <a:r>
              <a:rPr lang="en-IN" dirty="0" smtClean="0"/>
              <a:t>B2B </a:t>
            </a:r>
            <a:r>
              <a:rPr lang="en-IN" dirty="0"/>
              <a:t>wholesale and packaged consumer goods for supermarkets.</a:t>
            </a:r>
            <a:endParaRPr lang="en-US" dirty="0"/>
          </a:p>
        </p:txBody>
      </p:sp>
      <p:sp>
        <p:nvSpPr>
          <p:cNvPr id="105" name="Rectangle 104">
            <a:extLst>
              <a:ext uri="{FF2B5EF4-FFF2-40B4-BE49-F238E27FC236}">
                <a16:creationId xmlns:a16="http://schemas.microsoft.com/office/drawing/2014/main" id="{5BC30E7C-5C96-4416-A4EC-46663B83EDE4}"/>
              </a:ext>
            </a:extLst>
          </p:cNvPr>
          <p:cNvSpPr/>
          <p:nvPr/>
        </p:nvSpPr>
        <p:spPr>
          <a:xfrm>
            <a:off x="4410469" y="1802741"/>
            <a:ext cx="2965543" cy="3046988"/>
          </a:xfrm>
          <a:prstGeom prst="rect">
            <a:avLst/>
          </a:prstGeom>
        </p:spPr>
        <p:txBody>
          <a:bodyPr wrap="square" lIns="0" tIns="0" rIns="0" bIns="0">
            <a:spAutoFit/>
          </a:bodyPr>
          <a:lstStyle/>
          <a:p>
            <a:pPr algn="just"/>
            <a:r>
              <a:rPr lang="en-IN" b="1" dirty="0" smtClean="0"/>
              <a:t>Top </a:t>
            </a:r>
            <a:r>
              <a:rPr lang="en-IN" b="1" dirty="0"/>
              <a:t>Spices:</a:t>
            </a:r>
            <a:r>
              <a:rPr lang="en-IN" dirty="0"/>
              <a:t> Cardamom, Black Pepper, Cumin, Turmeric, Cloves, cinnamon, </a:t>
            </a:r>
            <a:r>
              <a:rPr lang="en-IN" dirty="0" err="1"/>
              <a:t>cssia</a:t>
            </a:r>
            <a:r>
              <a:rPr lang="en-IN" dirty="0"/>
              <a:t>, Nutmeg, </a:t>
            </a:r>
            <a:r>
              <a:rPr lang="en-IN" dirty="0" smtClean="0"/>
              <a:t>etc.</a:t>
            </a:r>
          </a:p>
          <a:p>
            <a:pPr algn="just"/>
            <a:r>
              <a:rPr lang="en-IN" b="1" dirty="0" smtClean="0"/>
              <a:t>Sourcing </a:t>
            </a:r>
            <a:r>
              <a:rPr lang="en-IN" b="1" dirty="0"/>
              <a:t>Regions:</a:t>
            </a:r>
            <a:r>
              <a:rPr lang="en-IN" dirty="0"/>
              <a:t> Kerala, Gujarat, Tamil Nadu, Maharashtra, Kolkata</a:t>
            </a:r>
            <a:r>
              <a:rPr lang="en-IN" dirty="0" smtClean="0"/>
              <a:t>.</a:t>
            </a:r>
          </a:p>
          <a:p>
            <a:pPr algn="just"/>
            <a:r>
              <a:rPr lang="en-IN" b="1" dirty="0" smtClean="0"/>
              <a:t>Distribution </a:t>
            </a:r>
            <a:r>
              <a:rPr lang="en-IN" b="1" dirty="0"/>
              <a:t>Strategy:</a:t>
            </a:r>
            <a:r>
              <a:rPr lang="en-IN" dirty="0"/>
              <a:t> B2B wholesale and packaged consumer goods for supermarkets.</a:t>
            </a:r>
            <a:endParaRPr lang="en-US" dirty="0">
              <a:latin typeface="+mj-lt"/>
            </a:endParaRPr>
          </a:p>
        </p:txBody>
      </p:sp>
      <p:sp>
        <p:nvSpPr>
          <p:cNvPr id="106" name="Rectangle 105">
            <a:extLst>
              <a:ext uri="{FF2B5EF4-FFF2-40B4-BE49-F238E27FC236}">
                <a16:creationId xmlns:a16="http://schemas.microsoft.com/office/drawing/2014/main" id="{5BC30E7C-5C96-4416-A4EC-46663B83EDE4}"/>
              </a:ext>
            </a:extLst>
          </p:cNvPr>
          <p:cNvSpPr/>
          <p:nvPr/>
        </p:nvSpPr>
        <p:spPr>
          <a:xfrm>
            <a:off x="7976481" y="1802741"/>
            <a:ext cx="3036959" cy="2215991"/>
          </a:xfrm>
          <a:prstGeom prst="rect">
            <a:avLst/>
          </a:prstGeom>
        </p:spPr>
        <p:txBody>
          <a:bodyPr wrap="square" lIns="0" tIns="0" rIns="0" bIns="0">
            <a:spAutoFit/>
          </a:bodyPr>
          <a:lstStyle/>
          <a:p>
            <a:pPr algn="just"/>
            <a:r>
              <a:rPr lang="en-IN" b="1" dirty="0" smtClean="0"/>
              <a:t>Products</a:t>
            </a:r>
            <a:r>
              <a:rPr lang="en-IN" b="1" dirty="0"/>
              <a:t>: </a:t>
            </a:r>
            <a:r>
              <a:rPr lang="en-IN" dirty="0"/>
              <a:t>Organic cane sugar, refined sugar, whole wheat flour, multi-grain flour, traditional </a:t>
            </a:r>
            <a:r>
              <a:rPr lang="en-IN" dirty="0" err="1"/>
              <a:t>jaggery</a:t>
            </a:r>
            <a:r>
              <a:rPr lang="en-IN" dirty="0"/>
              <a:t> blocks &amp; powder. </a:t>
            </a:r>
            <a:endParaRPr lang="en-IN" dirty="0" smtClean="0"/>
          </a:p>
          <a:p>
            <a:pPr algn="just"/>
            <a:r>
              <a:rPr lang="en-IN" b="1" dirty="0" smtClean="0"/>
              <a:t>Sourcing </a:t>
            </a:r>
            <a:r>
              <a:rPr lang="en-IN" b="1" dirty="0"/>
              <a:t>Locations:</a:t>
            </a:r>
            <a:r>
              <a:rPr lang="en-IN" dirty="0"/>
              <a:t> Maharashtra, UP, Karnataka. </a:t>
            </a:r>
            <a:endParaRPr lang="en-IN" dirty="0" smtClean="0"/>
          </a:p>
          <a:p>
            <a:pPr algn="just"/>
            <a:r>
              <a:rPr lang="en-IN" b="1" dirty="0" smtClean="0"/>
              <a:t>Market </a:t>
            </a:r>
            <a:r>
              <a:rPr lang="en-IN" b="1" dirty="0"/>
              <a:t>Strategy:</a:t>
            </a:r>
            <a:r>
              <a:rPr lang="en-IN" dirty="0"/>
              <a:t> Bulk supply for food processing industries.</a:t>
            </a:r>
            <a:endParaRPr lang="en-US" dirty="0">
              <a:latin typeface="+mj-lt"/>
            </a:endParaRPr>
          </a:p>
        </p:txBody>
      </p:sp>
      <p:sp>
        <p:nvSpPr>
          <p:cNvPr id="21" name="Rectangle 20">
            <a:extLst>
              <a:ext uri="{FF2B5EF4-FFF2-40B4-BE49-F238E27FC236}">
                <a16:creationId xmlns:a16="http://schemas.microsoft.com/office/drawing/2014/main" id="{1AA2A670-4772-4504-9A86-BE460BACA39F}"/>
              </a:ext>
            </a:extLst>
          </p:cNvPr>
          <p:cNvSpPr/>
          <p:nvPr/>
        </p:nvSpPr>
        <p:spPr>
          <a:xfrm>
            <a:off x="683433" y="1364823"/>
            <a:ext cx="2279743" cy="307777"/>
          </a:xfrm>
          <a:prstGeom prst="rect">
            <a:avLst/>
          </a:prstGeom>
        </p:spPr>
        <p:txBody>
          <a:bodyPr wrap="square" lIns="0" tIns="0" rIns="0" bIns="0">
            <a:spAutoFit/>
          </a:bodyPr>
          <a:lstStyle/>
          <a:p>
            <a:pPr lvl="0">
              <a:defRPr/>
            </a:pPr>
            <a:r>
              <a:rPr lang="en-IN" sz="2000" b="1" dirty="0" smtClean="0">
                <a:solidFill>
                  <a:schemeClr val="bg1"/>
                </a:solidFill>
              </a:rPr>
              <a:t>Rice </a:t>
            </a:r>
            <a:r>
              <a:rPr lang="en-IN" sz="2000" b="1" dirty="0">
                <a:solidFill>
                  <a:schemeClr val="bg1"/>
                </a:solidFill>
              </a:rPr>
              <a:t>Market Strategy</a:t>
            </a:r>
            <a:endParaRPr kumimoji="0" lang="en-US" sz="2000" b="1" i="0" u="none" strike="noStrike" kern="1200" cap="none" spc="0" normalizeH="0" baseline="0" noProof="0" dirty="0">
              <a:ln>
                <a:noFill/>
              </a:ln>
              <a:solidFill>
                <a:schemeClr val="bg1"/>
              </a:solidFill>
              <a:effectLst/>
              <a:uLnTx/>
              <a:uFillTx/>
              <a:latin typeface="+mj-lt"/>
              <a:cs typeface="Assistant ExtraBold" pitchFamily="2" charset="-79"/>
            </a:endParaRPr>
          </a:p>
        </p:txBody>
      </p:sp>
      <p:sp>
        <p:nvSpPr>
          <p:cNvPr id="23" name="Rectangle 22">
            <a:extLst>
              <a:ext uri="{FF2B5EF4-FFF2-40B4-BE49-F238E27FC236}">
                <a16:creationId xmlns:a16="http://schemas.microsoft.com/office/drawing/2014/main" id="{1AA2A670-4772-4504-9A86-BE460BACA39F}"/>
              </a:ext>
            </a:extLst>
          </p:cNvPr>
          <p:cNvSpPr/>
          <p:nvPr/>
        </p:nvSpPr>
        <p:spPr>
          <a:xfrm>
            <a:off x="7849702" y="1364823"/>
            <a:ext cx="3427898" cy="307777"/>
          </a:xfrm>
          <a:prstGeom prst="rect">
            <a:avLst/>
          </a:prstGeom>
        </p:spPr>
        <p:txBody>
          <a:bodyPr wrap="square" lIns="0" tIns="0" rIns="0" bIns="0">
            <a:spAutoFit/>
          </a:bodyPr>
          <a:lstStyle/>
          <a:p>
            <a:pPr lvl="0">
              <a:defRPr/>
            </a:pPr>
            <a:r>
              <a:rPr lang="en-IN" sz="2000" b="1" dirty="0">
                <a:solidFill>
                  <a:schemeClr val="bg1"/>
                </a:solidFill>
              </a:rPr>
              <a:t>Sugar, Flour, &amp; </a:t>
            </a:r>
            <a:r>
              <a:rPr lang="en-IN" sz="2000" b="1" dirty="0" err="1">
                <a:solidFill>
                  <a:schemeClr val="bg1"/>
                </a:solidFill>
              </a:rPr>
              <a:t>Jaggery</a:t>
            </a:r>
            <a:r>
              <a:rPr lang="en-IN" sz="2000" b="1" dirty="0">
                <a:solidFill>
                  <a:schemeClr val="bg1"/>
                </a:solidFill>
              </a:rPr>
              <a:t> Expansion</a:t>
            </a:r>
            <a:endParaRPr kumimoji="0" lang="en-US" sz="2000" b="1" i="0" u="none" strike="noStrike" kern="1200" cap="none" spc="0" normalizeH="0" baseline="0" noProof="0" dirty="0">
              <a:ln>
                <a:noFill/>
              </a:ln>
              <a:solidFill>
                <a:schemeClr val="bg1"/>
              </a:solidFill>
              <a:effectLst/>
              <a:uLnTx/>
              <a:uFillTx/>
              <a:latin typeface="+mj-lt"/>
              <a:cs typeface="Assistant ExtraBold" pitchFamily="2" charset="-79"/>
            </a:endParaRPr>
          </a:p>
        </p:txBody>
      </p:sp>
      <p:sp>
        <p:nvSpPr>
          <p:cNvPr id="24"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08</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4094912" y="1321275"/>
            <a:ext cx="3502228" cy="379390"/>
          </a:xfrm>
          <a:prstGeom prst="rect">
            <a:avLst/>
          </a:prstGeom>
          <a:solidFill>
            <a:srgbClr val="87B04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sz="2000">
              <a:solidFill>
                <a:srgbClr val="87B049"/>
              </a:solidFill>
            </a:endParaRPr>
          </a:p>
        </p:txBody>
      </p:sp>
      <p:sp>
        <p:nvSpPr>
          <p:cNvPr id="22" name="Rectangle 21">
            <a:extLst>
              <a:ext uri="{FF2B5EF4-FFF2-40B4-BE49-F238E27FC236}">
                <a16:creationId xmlns:a16="http://schemas.microsoft.com/office/drawing/2014/main" id="{1AA2A670-4772-4504-9A86-BE460BACA39F}"/>
              </a:ext>
            </a:extLst>
          </p:cNvPr>
          <p:cNvSpPr/>
          <p:nvPr/>
        </p:nvSpPr>
        <p:spPr>
          <a:xfrm>
            <a:off x="4126929" y="1364823"/>
            <a:ext cx="3566012" cy="307777"/>
          </a:xfrm>
          <a:prstGeom prst="rect">
            <a:avLst/>
          </a:prstGeom>
        </p:spPr>
        <p:txBody>
          <a:bodyPr wrap="square" lIns="0" tIns="0" rIns="0" bIns="0">
            <a:spAutoFit/>
          </a:bodyPr>
          <a:lstStyle/>
          <a:p>
            <a:pPr lvl="0">
              <a:defRPr/>
            </a:pPr>
            <a:r>
              <a:rPr lang="en-IN" sz="2000" b="1" dirty="0" smtClean="0">
                <a:solidFill>
                  <a:schemeClr val="bg1"/>
                </a:solidFill>
              </a:rPr>
              <a:t>Spices </a:t>
            </a:r>
            <a:r>
              <a:rPr lang="en-IN" sz="2000" b="1" dirty="0">
                <a:solidFill>
                  <a:schemeClr val="bg1"/>
                </a:solidFill>
              </a:rPr>
              <a:t>&amp; Agro-Products Expansion </a:t>
            </a:r>
            <a:endParaRPr kumimoji="0" lang="en-US" sz="2000" b="1" i="0" u="none" strike="noStrike" kern="1200" cap="none" spc="0" normalizeH="0" baseline="0" noProof="0" dirty="0">
              <a:ln>
                <a:noFill/>
              </a:ln>
              <a:solidFill>
                <a:schemeClr val="bg1"/>
              </a:solidFill>
              <a:effectLst/>
              <a:uLnTx/>
              <a:uFillTx/>
              <a:latin typeface="+mj-lt"/>
              <a:cs typeface="Assistant ExtraBold" pitchFamily="2" charset="-79"/>
            </a:endParaRPr>
          </a:p>
        </p:txBody>
      </p:sp>
    </p:spTree>
    <p:extLst>
      <p:ext uri="{BB962C8B-B14F-4D97-AF65-F5344CB8AC3E}">
        <p14:creationId xmlns:p14="http://schemas.microsoft.com/office/powerpoint/2010/main" val="4286977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BC12ED98-61B0-D017-E916-769331131823}"/>
              </a:ext>
            </a:extLst>
          </p:cNvPr>
          <p:cNvSpPr/>
          <p:nvPr/>
        </p:nvSpPr>
        <p:spPr>
          <a:xfrm>
            <a:off x="375494" y="4000981"/>
            <a:ext cx="10734958" cy="2382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4" name="Rectangle: Top Corners Rounded 63">
            <a:extLst>
              <a:ext uri="{FF2B5EF4-FFF2-40B4-BE49-F238E27FC236}">
                <a16:creationId xmlns:a16="http://schemas.microsoft.com/office/drawing/2014/main" id="{59EB5AE1-1AE2-6DD9-0925-063807A69C31}"/>
              </a:ext>
            </a:extLst>
          </p:cNvPr>
          <p:cNvSpPr/>
          <p:nvPr/>
        </p:nvSpPr>
        <p:spPr>
          <a:xfrm>
            <a:off x="5509549" y="6504972"/>
            <a:ext cx="949124" cy="353028"/>
          </a:xfrm>
          <a:prstGeom prst="round2SameRect">
            <a:avLst>
              <a:gd name="adj1" fmla="val 50000"/>
              <a:gd name="adj2" fmla="val 0"/>
            </a:avLst>
          </a:prstGeom>
          <a:solidFill>
            <a:srgbClr val="525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09</a:t>
            </a:r>
            <a:endParaRPr kumimoji="0" lang="en-US" sz="1400" b="1" i="1"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6AC91877-C59E-D25E-23D9-85C267426C94}"/>
              </a:ext>
            </a:extLst>
          </p:cNvPr>
          <p:cNvSpPr txBox="1"/>
          <p:nvPr/>
        </p:nvSpPr>
        <p:spPr>
          <a:xfrm>
            <a:off x="441054" y="308640"/>
            <a:ext cx="5725956" cy="830997"/>
          </a:xfrm>
          <a:prstGeom prst="rect">
            <a:avLst/>
          </a:prstGeom>
          <a:noFill/>
        </p:spPr>
        <p:txBody>
          <a:bodyPr wrap="none" lIns="0" rIns="0" rtlCol="0" anchor="ctr">
            <a:noAutofit/>
          </a:bodyPr>
          <a:lstStyle/>
          <a:p>
            <a:pPr lvl="0">
              <a:defRPr/>
            </a:pPr>
            <a:r>
              <a:rPr lang="en-IN" sz="3600" dirty="0">
                <a:latin typeface="Assistant ExtraBold" pitchFamily="2" charset="-79"/>
                <a:cs typeface="Assistant ExtraBold" pitchFamily="2" charset="-79"/>
              </a:rPr>
              <a:t>GBI Historical Projections.</a:t>
            </a:r>
            <a:endParaRPr kumimoji="0" lang="en-US" sz="3600" b="1" i="0" u="none" strike="noStrike" kern="1200" cap="none" spc="0" normalizeH="0" baseline="0" noProof="0" dirty="0">
              <a:ln>
                <a:noFill/>
              </a:ln>
              <a:solidFill>
                <a:srgbClr val="87B049"/>
              </a:solidFill>
              <a:effectLst/>
              <a:uLnTx/>
              <a:uFillTx/>
              <a:latin typeface="Assistant ExtraBold" pitchFamily="2" charset="-79"/>
              <a:cs typeface="Assistant ExtraBold" pitchFamily="2" charset="-79"/>
            </a:endParaRPr>
          </a:p>
        </p:txBody>
      </p:sp>
      <p:sp>
        <p:nvSpPr>
          <p:cNvPr id="2" name="TextBox 1">
            <a:extLst>
              <a:ext uri="{FF2B5EF4-FFF2-40B4-BE49-F238E27FC236}">
                <a16:creationId xmlns:a16="http://schemas.microsoft.com/office/drawing/2014/main" id="{D2FCC6F5-B57A-B2EC-CEB4-496B401985CA}"/>
              </a:ext>
            </a:extLst>
          </p:cNvPr>
          <p:cNvSpPr txBox="1"/>
          <p:nvPr/>
        </p:nvSpPr>
        <p:spPr>
          <a:xfrm>
            <a:off x="375494" y="1190848"/>
            <a:ext cx="5598586" cy="461665"/>
          </a:xfrm>
          <a:prstGeom prst="rect">
            <a:avLst/>
          </a:prstGeom>
          <a:solidFill>
            <a:srgbClr val="87B049"/>
          </a:solidFill>
        </p:spPr>
        <p:txBody>
          <a:bodyPr wrap="none" rtlCol="0" anchor="ctr">
            <a:noAutofit/>
          </a:bodyPr>
          <a:lstStyle/>
          <a:p>
            <a:pPr lvl="0">
              <a:defRPr/>
            </a:pPr>
            <a:r>
              <a:rPr lang="en-IN" sz="2000" dirty="0">
                <a:solidFill>
                  <a:schemeClr val="bg1"/>
                </a:solidFill>
                <a:latin typeface="Bahnschrift" panose="020B0502040204020203" pitchFamily="34" charset="0"/>
                <a:cs typeface="Assistant ExtraBold" pitchFamily="2" charset="-79"/>
              </a:rPr>
              <a:t>Growth Projections (2023-2027) </a:t>
            </a:r>
            <a:endParaRPr kumimoji="0" lang="en-US" sz="2000" b="0" i="0" u="none" strike="noStrike" kern="1200" cap="none" spc="0" normalizeH="0" baseline="0" noProof="0" dirty="0">
              <a:ln>
                <a:noFill/>
              </a:ln>
              <a:solidFill>
                <a:schemeClr val="bg1"/>
              </a:solidFill>
              <a:effectLst/>
              <a:uLnTx/>
              <a:uFillTx/>
              <a:latin typeface="Bahnschrift" panose="020B0502040204020203" pitchFamily="34" charset="0"/>
              <a:cs typeface="Assistant ExtraBold" pitchFamily="2" charset="-79"/>
            </a:endParaRPr>
          </a:p>
        </p:txBody>
      </p:sp>
      <p:sp>
        <p:nvSpPr>
          <p:cNvPr id="60" name="TextBox 59">
            <a:extLst>
              <a:ext uri="{FF2B5EF4-FFF2-40B4-BE49-F238E27FC236}">
                <a16:creationId xmlns:a16="http://schemas.microsoft.com/office/drawing/2014/main" id="{D2FCC6F5-B57A-B2EC-CEB4-496B401985CA}"/>
              </a:ext>
            </a:extLst>
          </p:cNvPr>
          <p:cNvSpPr txBox="1"/>
          <p:nvPr/>
        </p:nvSpPr>
        <p:spPr>
          <a:xfrm>
            <a:off x="375494" y="3817126"/>
            <a:ext cx="5598586" cy="692148"/>
          </a:xfrm>
          <a:prstGeom prst="rect">
            <a:avLst/>
          </a:prstGeom>
          <a:solidFill>
            <a:srgbClr val="87B049"/>
          </a:solidFill>
        </p:spPr>
        <p:txBody>
          <a:bodyPr wrap="none" rtlCol="0" anchor="ctr">
            <a:noAutofit/>
          </a:bodyPr>
          <a:lstStyle/>
          <a:p>
            <a:pPr lvl="0">
              <a:defRPr/>
            </a:pPr>
            <a:r>
              <a:rPr lang="en-US" sz="2000" dirty="0">
                <a:solidFill>
                  <a:schemeClr val="bg1"/>
                </a:solidFill>
                <a:latin typeface="Bahnschrift" panose="020B0502040204020203" pitchFamily="34" charset="0"/>
              </a:rPr>
              <a:t>Year 3-5: Expansion into new global markets &amp; </a:t>
            </a:r>
            <a:endParaRPr lang="en-US" sz="2000" dirty="0" smtClean="0">
              <a:solidFill>
                <a:schemeClr val="bg1"/>
              </a:solidFill>
              <a:latin typeface="Bahnschrift" panose="020B0502040204020203" pitchFamily="34" charset="0"/>
            </a:endParaRPr>
          </a:p>
          <a:p>
            <a:pPr lvl="0">
              <a:defRPr/>
            </a:pPr>
            <a:r>
              <a:rPr lang="en-US" sz="2000" dirty="0" smtClean="0">
                <a:solidFill>
                  <a:schemeClr val="bg1"/>
                </a:solidFill>
                <a:latin typeface="Bahnschrift" panose="020B0502040204020203" pitchFamily="34" charset="0"/>
              </a:rPr>
              <a:t>additional </a:t>
            </a:r>
            <a:r>
              <a:rPr lang="en-US" sz="2000" dirty="0">
                <a:solidFill>
                  <a:schemeClr val="bg1"/>
                </a:solidFill>
                <a:latin typeface="Bahnschrift" panose="020B0502040204020203" pitchFamily="34" charset="0"/>
              </a:rPr>
              <a:t>product categories </a:t>
            </a:r>
            <a:endParaRPr kumimoji="0" lang="en-US" sz="2000" b="0" i="0" u="none" strike="noStrike" kern="1200" cap="none" spc="0" normalizeH="0" baseline="0" noProof="0" dirty="0">
              <a:ln>
                <a:noFill/>
              </a:ln>
              <a:solidFill>
                <a:schemeClr val="bg1"/>
              </a:solidFill>
              <a:effectLst/>
              <a:uLnTx/>
              <a:uFillTx/>
              <a:latin typeface="Bahnschrift" panose="020B0502040204020203" pitchFamily="34" charset="0"/>
              <a:cs typeface="Assistant ExtraBold" pitchFamily="2" charset="-79"/>
            </a:endParaRPr>
          </a:p>
        </p:txBody>
      </p:sp>
      <p:sp>
        <p:nvSpPr>
          <p:cNvPr id="62" name="TextBox 61">
            <a:extLst>
              <a:ext uri="{FF2B5EF4-FFF2-40B4-BE49-F238E27FC236}">
                <a16:creationId xmlns:a16="http://schemas.microsoft.com/office/drawing/2014/main" id="{F3304F12-8D47-C8A3-05B5-64034ED06455}"/>
              </a:ext>
            </a:extLst>
          </p:cNvPr>
          <p:cNvSpPr txBox="1"/>
          <p:nvPr/>
        </p:nvSpPr>
        <p:spPr>
          <a:xfrm>
            <a:off x="334963" y="4597893"/>
            <a:ext cx="2885637" cy="403647"/>
          </a:xfrm>
          <a:prstGeom prst="rect">
            <a:avLst/>
          </a:prstGeom>
          <a:noFill/>
        </p:spPr>
        <p:txBody>
          <a:bodyPr wrap="square" rtlCol="0" anchor="t">
            <a:noAutofit/>
          </a:bodyPr>
          <a:lstStyle/>
          <a:p>
            <a:pPr lvl="0">
              <a:spcAft>
                <a:spcPts val="600"/>
              </a:spcAft>
              <a:defRPr/>
            </a:pPr>
            <a:r>
              <a:rPr lang="en-IN" sz="1600" b="1" dirty="0">
                <a:latin typeface="Bahnschrift" panose="020B0502040204020203" pitchFamily="34" charset="0"/>
              </a:rPr>
              <a:t>Market Size &amp; Growth Trends</a:t>
            </a:r>
            <a:endParaRPr kumimoji="0" lang="en-US" sz="1600" b="1" i="0" u="none" strike="noStrike" kern="1200" cap="none" spc="0" normalizeH="0" baseline="0" noProof="0" dirty="0">
              <a:ln>
                <a:noFill/>
              </a:ln>
              <a:solidFill>
                <a:prstClr val="black"/>
              </a:solidFill>
              <a:effectLst/>
              <a:uLnTx/>
              <a:uFillTx/>
              <a:latin typeface="Bahnschrift" panose="020B0502040204020203" pitchFamily="34" charset="0"/>
              <a:cs typeface="Segoe UI" panose="020B0502040204020203" pitchFamily="34" charset="0"/>
            </a:endParaRPr>
          </a:p>
        </p:txBody>
      </p:sp>
      <p:sp>
        <p:nvSpPr>
          <p:cNvPr id="63" name="TextBox 62">
            <a:extLst>
              <a:ext uri="{FF2B5EF4-FFF2-40B4-BE49-F238E27FC236}">
                <a16:creationId xmlns:a16="http://schemas.microsoft.com/office/drawing/2014/main" id="{5B3AB6DC-F93B-8D81-E4CB-8CF687F7239B}"/>
              </a:ext>
            </a:extLst>
          </p:cNvPr>
          <p:cNvSpPr txBox="1"/>
          <p:nvPr/>
        </p:nvSpPr>
        <p:spPr>
          <a:xfrm>
            <a:off x="518050" y="4907450"/>
            <a:ext cx="7132429" cy="1512070"/>
          </a:xfrm>
          <a:prstGeom prst="rect">
            <a:avLst/>
          </a:prstGeom>
          <a:noFill/>
        </p:spPr>
        <p:txBody>
          <a:bodyPr wrap="square" rtlCol="0" anchor="t">
            <a:noAutofit/>
          </a:bodyPr>
          <a:lstStyle/>
          <a:p>
            <a:pPr marL="285750" lvl="0" indent="-285750">
              <a:spcAft>
                <a:spcPts val="600"/>
              </a:spcAft>
              <a:buFont typeface="Wingdings" panose="05000000000000000000" pitchFamily="2" charset="2"/>
              <a:buChar char="q"/>
              <a:defRPr/>
            </a:pPr>
            <a:r>
              <a:rPr lang="en-US" sz="1400" b="1" dirty="0" smtClean="0"/>
              <a:t>Total </a:t>
            </a:r>
            <a:r>
              <a:rPr lang="en-US" sz="1400" b="1" dirty="0"/>
              <a:t>Addressable Market(TAM): </a:t>
            </a:r>
            <a:r>
              <a:rPr lang="en-US" sz="1400" dirty="0"/>
              <a:t>USD 3.84 Billion </a:t>
            </a:r>
            <a:endParaRPr lang="en-US" sz="1400" dirty="0" smtClean="0"/>
          </a:p>
          <a:p>
            <a:pPr marL="285750" lvl="0" indent="-285750">
              <a:spcAft>
                <a:spcPts val="600"/>
              </a:spcAft>
              <a:buFont typeface="Wingdings" panose="05000000000000000000" pitchFamily="2" charset="2"/>
              <a:buChar char="q"/>
              <a:defRPr/>
            </a:pPr>
            <a:r>
              <a:rPr lang="en-US" sz="1400" b="1" dirty="0" smtClean="0"/>
              <a:t>CAGR </a:t>
            </a:r>
            <a:r>
              <a:rPr lang="en-US" sz="1400" b="1" dirty="0"/>
              <a:t>(Compound Annual Growth Rate): </a:t>
            </a:r>
            <a:r>
              <a:rPr lang="en-US" sz="1400" dirty="0"/>
              <a:t>3% </a:t>
            </a:r>
            <a:endParaRPr lang="en-US" sz="1400" dirty="0" smtClean="0"/>
          </a:p>
          <a:p>
            <a:pPr marL="285750" lvl="0" indent="-285750">
              <a:spcAft>
                <a:spcPts val="600"/>
              </a:spcAft>
              <a:buFont typeface="Wingdings" panose="05000000000000000000" pitchFamily="2" charset="2"/>
              <a:buChar char="q"/>
              <a:defRPr/>
            </a:pPr>
            <a:r>
              <a:rPr lang="en-US" sz="1400" b="1" dirty="0" smtClean="0"/>
              <a:t>Expected </a:t>
            </a:r>
            <a:r>
              <a:rPr lang="en-US" sz="1400" b="1" dirty="0"/>
              <a:t>Market Capture by 2027: </a:t>
            </a:r>
            <a:endParaRPr lang="en-US" sz="1400" b="1" dirty="0" smtClean="0"/>
          </a:p>
          <a:p>
            <a:pPr marL="452438" lvl="0">
              <a:spcAft>
                <a:spcPts val="600"/>
              </a:spcAft>
              <a:defRPr/>
            </a:pPr>
            <a:r>
              <a:rPr lang="en-US" sz="1400" b="1" dirty="0" smtClean="0"/>
              <a:t>Global</a:t>
            </a:r>
            <a:r>
              <a:rPr lang="en-US" sz="1400" b="1" dirty="0"/>
              <a:t>: </a:t>
            </a:r>
            <a:r>
              <a:rPr lang="en-US" sz="1400" dirty="0"/>
              <a:t>USD 2.41 million in Aromatic </a:t>
            </a:r>
            <a:r>
              <a:rPr lang="en-US" sz="1400" dirty="0" smtClean="0"/>
              <a:t>Rice</a:t>
            </a:r>
          </a:p>
          <a:p>
            <a:pPr marL="452438" lvl="0">
              <a:spcAft>
                <a:spcPts val="600"/>
              </a:spcAft>
              <a:defRPr/>
            </a:pPr>
            <a:r>
              <a:rPr lang="en-US" sz="1400" b="1" dirty="0" smtClean="0"/>
              <a:t>India</a:t>
            </a:r>
            <a:r>
              <a:rPr lang="en-US" sz="1400" b="1" dirty="0"/>
              <a:t>: </a:t>
            </a:r>
            <a:r>
              <a:rPr lang="en-US" sz="1400" dirty="0"/>
              <a:t>USD 0.45 million in Aromatic Rice</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85" y="536628"/>
            <a:ext cx="4299870" cy="295616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650944789"/>
              </p:ext>
            </p:extLst>
          </p:nvPr>
        </p:nvGraphicFramePr>
        <p:xfrm>
          <a:off x="1013396" y="1754519"/>
          <a:ext cx="4960684" cy="1950720"/>
        </p:xfrm>
        <a:graphic>
          <a:graphicData uri="http://schemas.openxmlformats.org/drawingml/2006/table">
            <a:tbl>
              <a:tblPr firstRow="1" bandRow="1">
                <a:tableStyleId>{5C22544A-7EE6-4342-B048-85BDC9FD1C3A}</a:tableStyleId>
              </a:tblPr>
              <a:tblGrid>
                <a:gridCol w="3089707">
                  <a:extLst>
                    <a:ext uri="{9D8B030D-6E8A-4147-A177-3AD203B41FA5}">
                      <a16:colId xmlns:a16="http://schemas.microsoft.com/office/drawing/2014/main" val="2354613323"/>
                    </a:ext>
                  </a:extLst>
                </a:gridCol>
                <a:gridCol w="1870977">
                  <a:extLst>
                    <a:ext uri="{9D8B030D-6E8A-4147-A177-3AD203B41FA5}">
                      <a16:colId xmlns:a16="http://schemas.microsoft.com/office/drawing/2014/main" val="3257495187"/>
                    </a:ext>
                  </a:extLst>
                </a:gridCol>
              </a:tblGrid>
              <a:tr h="190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smtClean="0"/>
                        <a:t>Year</a:t>
                      </a:r>
                      <a:endParaRPr kumimoji="0" lang="en-US" sz="1200" b="0" i="0" u="none" strike="noStrike" kern="1200" cap="none" spc="0" normalizeH="0" baseline="0" noProof="0" dirty="0" smtClean="0">
                        <a:ln>
                          <a:noFill/>
                        </a:ln>
                        <a:solidFill>
                          <a:schemeClr val="bg1"/>
                        </a:solidFill>
                        <a:effectLst/>
                        <a:uLnTx/>
                        <a:uFillTx/>
                        <a:latin typeface="Bahnschrift" panose="020B0502040204020203" pitchFamily="34" charset="0"/>
                        <a:cs typeface="Assistant ExtraBold" pitchFamily="2" charset="-79"/>
                      </a:endParaRPr>
                    </a:p>
                  </a:txBody>
                  <a:tcPr/>
                </a:tc>
                <a:tc>
                  <a:txBody>
                    <a:bodyPr/>
                    <a:lstStyle/>
                    <a:p>
                      <a:r>
                        <a:rPr lang="en-US" sz="1200" dirty="0" smtClean="0"/>
                        <a:t>revenue</a:t>
                      </a:r>
                      <a:endParaRPr lang="en-IN" sz="1200" dirty="0"/>
                    </a:p>
                  </a:txBody>
                  <a:tcPr/>
                </a:tc>
                <a:extLst>
                  <a:ext uri="{0D108BD9-81ED-4DB2-BD59-A6C34878D82A}">
                    <a16:rowId xmlns:a16="http://schemas.microsoft.com/office/drawing/2014/main" val="1252053590"/>
                  </a:ext>
                </a:extLst>
              </a:tr>
              <a:tr h="190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smtClean="0"/>
                        <a:t>Historical &amp; Projected Revenues </a:t>
                      </a:r>
                      <a:endParaRPr kumimoji="0" lang="en-US" sz="1200" b="1" i="0" u="none" strike="noStrike" kern="1200" cap="none" spc="0" normalizeH="0" baseline="0" noProof="0" dirty="0" smtClean="0">
                        <a:ln>
                          <a:noFill/>
                        </a:ln>
                        <a:solidFill>
                          <a:prstClr val="black"/>
                        </a:solidFill>
                        <a:effectLst/>
                        <a:uLnTx/>
                        <a:uFillTx/>
                        <a:latin typeface="Bahnschrift" panose="020B0502040204020203" pitchFamily="34" charset="0"/>
                        <a:cs typeface="Segoe UI" panose="020B0502040204020203" pitchFamily="34" charset="0"/>
                      </a:endParaRPr>
                    </a:p>
                  </a:txBody>
                  <a:tcPr/>
                </a:tc>
                <a:tc>
                  <a:txBody>
                    <a:bodyPr/>
                    <a:lstStyle/>
                    <a:p>
                      <a:endParaRPr lang="en-IN" sz="1200" dirty="0"/>
                    </a:p>
                  </a:txBody>
                  <a:tcPr/>
                </a:tc>
                <a:extLst>
                  <a:ext uri="{0D108BD9-81ED-4DB2-BD59-A6C34878D82A}">
                    <a16:rowId xmlns:a16="http://schemas.microsoft.com/office/drawing/2014/main" val="1716520104"/>
                  </a:ext>
                </a:extLst>
              </a:tr>
              <a:tr h="190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FY 2023-24</a:t>
                      </a:r>
                      <a:endParaRPr kumimoji="0" lang="en-US" sz="1200" b="1" i="0" u="none" strike="noStrike" kern="1200" cap="none" spc="0" normalizeH="0" baseline="0" noProof="0" dirty="0" smtClean="0">
                        <a:ln>
                          <a:noFill/>
                        </a:ln>
                        <a:solidFill>
                          <a:prstClr val="black"/>
                        </a:solidFill>
                        <a:effectLst/>
                        <a:uLnTx/>
                        <a:uFillTx/>
                        <a:latin typeface="Bahnschrift" panose="020B0502040204020203" pitchFamily="34" charset="0"/>
                        <a:cs typeface="Segoe UI" panose="020B0502040204020203" pitchFamily="34" charset="0"/>
                      </a:endParaRPr>
                    </a:p>
                  </a:txBody>
                  <a:tcPr/>
                </a:tc>
                <a:tc>
                  <a:txBody>
                    <a:bodyPr/>
                    <a:lstStyle/>
                    <a:p>
                      <a:r>
                        <a:rPr lang="en-US" sz="1200" dirty="0" smtClean="0"/>
                        <a:t>$5,400 </a:t>
                      </a:r>
                      <a:endParaRPr lang="en-IN" sz="1200" dirty="0"/>
                    </a:p>
                  </a:txBody>
                  <a:tcPr/>
                </a:tc>
                <a:extLst>
                  <a:ext uri="{0D108BD9-81ED-4DB2-BD59-A6C34878D82A}">
                    <a16:rowId xmlns:a16="http://schemas.microsoft.com/office/drawing/2014/main" val="4145029061"/>
                  </a:ext>
                </a:extLst>
              </a:tr>
              <a:tr h="190958">
                <a:tc>
                  <a:txBody>
                    <a:bodyPr/>
                    <a:lstStyle/>
                    <a:p>
                      <a:r>
                        <a:rPr lang="en-US" sz="1200" dirty="0" smtClean="0"/>
                        <a:t>FY 2024-25 (Projected)</a:t>
                      </a:r>
                      <a:endParaRPr lang="en-IN" sz="1200" dirty="0"/>
                    </a:p>
                  </a:txBody>
                  <a:tcPr/>
                </a:tc>
                <a:tc>
                  <a:txBody>
                    <a:bodyPr/>
                    <a:lstStyle/>
                    <a:p>
                      <a:r>
                        <a:rPr lang="en-US" sz="1200" dirty="0" smtClean="0"/>
                        <a:t>$6,200</a:t>
                      </a:r>
                      <a:endParaRPr lang="en-IN" sz="1200" dirty="0"/>
                    </a:p>
                  </a:txBody>
                  <a:tcPr/>
                </a:tc>
                <a:extLst>
                  <a:ext uri="{0D108BD9-81ED-4DB2-BD59-A6C34878D82A}">
                    <a16:rowId xmlns:a16="http://schemas.microsoft.com/office/drawing/2014/main" val="2591798318"/>
                  </a:ext>
                </a:extLst>
              </a:tr>
              <a:tr h="2100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smtClean="0"/>
                        <a:t>5-Year Growth Projection</a:t>
                      </a:r>
                      <a:endParaRPr kumimoji="0" lang="en-US" sz="1400" b="1" i="0" u="none" strike="noStrike" kern="1200" cap="none" spc="0" normalizeH="0" baseline="0" noProof="0" dirty="0" smtClean="0">
                        <a:ln>
                          <a:noFill/>
                        </a:ln>
                        <a:solidFill>
                          <a:prstClr val="black"/>
                        </a:solidFill>
                        <a:effectLst/>
                        <a:uLnTx/>
                        <a:uFillTx/>
                        <a:latin typeface="Bahnschrift" panose="020B0502040204020203" pitchFamily="34" charset="0"/>
                        <a:cs typeface="Segoe UI" panose="020B0502040204020203" pitchFamily="34" charset="0"/>
                      </a:endParaRPr>
                    </a:p>
                  </a:txBody>
                  <a:tcPr/>
                </a:tc>
                <a:tc>
                  <a:txBody>
                    <a:bodyPr/>
                    <a:lstStyle/>
                    <a:p>
                      <a:endParaRPr lang="en-IN" sz="1200" dirty="0"/>
                    </a:p>
                  </a:txBody>
                  <a:tcPr/>
                </a:tc>
                <a:extLst>
                  <a:ext uri="{0D108BD9-81ED-4DB2-BD59-A6C34878D82A}">
                    <a16:rowId xmlns:a16="http://schemas.microsoft.com/office/drawing/2014/main" val="2730497216"/>
                  </a:ext>
                </a:extLst>
              </a:tr>
              <a:tr h="190958">
                <a:tc>
                  <a:txBody>
                    <a:bodyPr/>
                    <a:lstStyle/>
                    <a:p>
                      <a:r>
                        <a:rPr lang="en-US" sz="1200" dirty="0" smtClean="0"/>
                        <a:t>Year 1</a:t>
                      </a:r>
                      <a:endParaRPr lang="en-IN" sz="1200" dirty="0"/>
                    </a:p>
                  </a:txBody>
                  <a:tcPr/>
                </a:tc>
                <a:tc>
                  <a:txBody>
                    <a:bodyPr/>
                    <a:lstStyle/>
                    <a:p>
                      <a:r>
                        <a:rPr lang="en-US" sz="1200" dirty="0" smtClean="0"/>
                        <a:t>$300,000</a:t>
                      </a:r>
                      <a:endParaRPr lang="en-IN" sz="1200" dirty="0"/>
                    </a:p>
                  </a:txBody>
                  <a:tcPr/>
                </a:tc>
                <a:extLst>
                  <a:ext uri="{0D108BD9-81ED-4DB2-BD59-A6C34878D82A}">
                    <a16:rowId xmlns:a16="http://schemas.microsoft.com/office/drawing/2014/main" val="291770216"/>
                  </a:ext>
                </a:extLst>
              </a:tr>
              <a:tr h="190958">
                <a:tc>
                  <a:txBody>
                    <a:bodyPr/>
                    <a:lstStyle/>
                    <a:p>
                      <a:r>
                        <a:rPr lang="en-US" sz="1200" dirty="0" smtClean="0"/>
                        <a:t>Year 2</a:t>
                      </a:r>
                      <a:endParaRPr lang="en-IN" sz="1200" dirty="0"/>
                    </a:p>
                  </a:txBody>
                  <a:tcPr/>
                </a:tc>
                <a:tc>
                  <a:txBody>
                    <a:bodyPr/>
                    <a:lstStyle/>
                    <a:p>
                      <a:r>
                        <a:rPr lang="en-US" sz="1200" dirty="0" smtClean="0"/>
                        <a:t>$660,000</a:t>
                      </a:r>
                      <a:endParaRPr lang="en-US" sz="1200" b="1" dirty="0" smtClean="0"/>
                    </a:p>
                  </a:txBody>
                  <a:tcPr/>
                </a:tc>
                <a:extLst>
                  <a:ext uri="{0D108BD9-81ED-4DB2-BD59-A6C34878D82A}">
                    <a16:rowId xmlns:a16="http://schemas.microsoft.com/office/drawing/2014/main" val="261254709"/>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685" y="3548811"/>
            <a:ext cx="4299870" cy="2956161"/>
          </a:xfrm>
          <a:prstGeom prst="rect">
            <a:avLst/>
          </a:prstGeom>
        </p:spPr>
      </p:pic>
    </p:spTree>
    <p:extLst>
      <p:ext uri="{BB962C8B-B14F-4D97-AF65-F5344CB8AC3E}">
        <p14:creationId xmlns:p14="http://schemas.microsoft.com/office/powerpoint/2010/main" val="3941911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c12IWFFnY9pdUs5SHwuB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ustom 2">
      <a:majorFont>
        <a:latin typeface="Bahnschrif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3033</Words>
  <Application>Microsoft Office PowerPoint</Application>
  <PresentationFormat>Widescreen</PresentationFormat>
  <Paragraphs>422</Paragraphs>
  <Slides>31</Slides>
  <Notes>11</Notes>
  <HiddenSlides>8</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6" baseType="lpstr">
      <vt:lpstr>Adobe Garamond Pro Bold</vt:lpstr>
      <vt:lpstr>Advertising Script</vt:lpstr>
      <vt:lpstr>Arial</vt:lpstr>
      <vt:lpstr>Assistant ExtraBold</vt:lpstr>
      <vt:lpstr>Bahnschrift</vt:lpstr>
      <vt:lpstr>Calibri</vt:lpstr>
      <vt:lpstr>Calibri Light</vt:lpstr>
      <vt:lpstr>Mangal</vt:lpstr>
      <vt:lpstr>Open Sans</vt:lpstr>
      <vt:lpstr>Plumpfull</vt:lpstr>
      <vt:lpstr>Segoe UI</vt:lpstr>
      <vt:lpstr>Wingdings</vt:lpstr>
      <vt:lpstr>Office Theme</vt:lpstr>
      <vt:lpstr>1_Office Theme</vt:lpstr>
      <vt:lpstr>think-cell Slide</vt:lpstr>
      <vt:lpstr>Green Business Initiative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Powerpoint Templates</dc:title>
  <dc:creator>31</dc:creator>
  <cp:lastModifiedBy>Cre8ive Craft</cp:lastModifiedBy>
  <cp:revision>137</cp:revision>
  <cp:lastPrinted>2025-03-19T14:28:05Z</cp:lastPrinted>
  <dcterms:created xsi:type="dcterms:W3CDTF">2022-08-26T02:04:55Z</dcterms:created>
  <dcterms:modified xsi:type="dcterms:W3CDTF">2025-03-20T11:23:00Z</dcterms:modified>
</cp:coreProperties>
</file>